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697" autoAdjust="0"/>
  </p:normalViewPr>
  <p:slideViewPr>
    <p:cSldViewPr snapToGrid="0">
      <p:cViewPr varScale="1">
        <p:scale>
          <a:sx n="70" d="100"/>
          <a:sy n="70" d="100"/>
        </p:scale>
        <p:origin x="116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25BE5-4F22-4583-91E6-EB101DC75BBF}" type="datetimeFigureOut">
              <a:rPr lang="hr-HR" smtClean="0"/>
              <a:t>8.3.2021.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CB73E-2CF5-4101-A80A-557E9D8D32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158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4063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724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603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95481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5918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5589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CB73E-2CF5-4101-A80A-557E9D8D32C3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895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969DDE-1365-419A-8960-9FA6A5B98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396423"/>
            <a:ext cx="7315200" cy="2805466"/>
          </a:xfrm>
        </p:spPr>
        <p:txBody>
          <a:bodyPr>
            <a:normAutofit/>
          </a:bodyPr>
          <a:lstStyle/>
          <a:p>
            <a:r>
              <a:rPr lang="hr-HR" dirty="0"/>
              <a:t>OUR MENTORING PROGRAM</a:t>
            </a:r>
            <a:br>
              <a:rPr lang="hr-HR" dirty="0"/>
            </a:br>
            <a:br>
              <a:rPr lang="hr-HR" sz="2200" dirty="0"/>
            </a:br>
            <a:r>
              <a:rPr lang="hr-HR" sz="3200" b="1" dirty="0"/>
              <a:t>PAST – PRESENT – FUTURE</a:t>
            </a:r>
            <a:endParaRPr lang="hr-HR" b="1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196E793-968E-4EEC-B789-350149D092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r-HR" sz="3200" b="1" dirty="0" err="1">
                <a:solidFill>
                  <a:schemeClr val="bg1"/>
                </a:solidFill>
              </a:rPr>
              <a:t>Private</a:t>
            </a:r>
            <a:r>
              <a:rPr lang="hr-HR" sz="3200" b="1" dirty="0">
                <a:solidFill>
                  <a:schemeClr val="bg1"/>
                </a:solidFill>
              </a:rPr>
              <a:t> </a:t>
            </a:r>
            <a:r>
              <a:rPr lang="hr-HR" sz="3200" b="1" dirty="0" err="1">
                <a:solidFill>
                  <a:schemeClr val="bg1"/>
                </a:solidFill>
              </a:rPr>
              <a:t>school</a:t>
            </a:r>
            <a:r>
              <a:rPr lang="hr-HR" sz="3200" b="1" dirty="0">
                <a:solidFill>
                  <a:schemeClr val="bg1"/>
                </a:solidFill>
              </a:rPr>
              <a:t> Futura (Zagreb – Croatia)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A4963F4-B1E3-4C91-83CB-3D4174701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808" y="5429060"/>
            <a:ext cx="1894900" cy="54126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E4A2214-2A97-4B85-A759-AF6F61B34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4271" y="5465124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9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8037AA-3C14-4726-B5FD-F99ED00F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CONTENT</a:t>
            </a:r>
            <a:r>
              <a:rPr lang="en-US" sz="3200" dirty="0"/>
              <a:t>:</a:t>
            </a:r>
            <a:br>
              <a:rPr lang="hr-HR" sz="3200" dirty="0"/>
            </a:br>
            <a:br>
              <a:rPr lang="hr-HR" sz="3200" dirty="0"/>
            </a:br>
            <a:r>
              <a:rPr lang="en-US" sz="3200" dirty="0"/>
              <a:t>1. Previous experiences</a:t>
            </a:r>
            <a:br>
              <a:rPr lang="hr-HR" sz="3200" dirty="0"/>
            </a:br>
            <a:r>
              <a:rPr lang="en-US" sz="3200" dirty="0"/>
              <a:t>2. Current situation</a:t>
            </a:r>
            <a:br>
              <a:rPr lang="hr-HR" sz="3200" dirty="0"/>
            </a:br>
            <a:r>
              <a:rPr lang="en-US" sz="3200" dirty="0"/>
              <a:t>3. Future plans</a:t>
            </a:r>
            <a:br>
              <a:rPr lang="hr-HR" sz="3200" dirty="0"/>
            </a:br>
            <a:r>
              <a:rPr lang="en-US" sz="3200" dirty="0"/>
              <a:t>4. Predictions and expectations</a:t>
            </a:r>
            <a:endParaRPr lang="hr-HR" sz="3200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9AE9881-1F8C-4503-9802-C374F1F73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42579" y="1109292"/>
            <a:ext cx="7968195" cy="4601183"/>
          </a:xfr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D8F49C9-D98C-48C1-BDD6-F08436228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7950630-3CEE-4DE2-9CAB-C75E6A7B9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4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BB08D0-8D28-43EE-90F6-0F1FAC140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1. Previous experiences</a:t>
            </a:r>
            <a:endParaRPr lang="hr-HR" sz="40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CEAAA7-3260-4850-9345-C81447F6B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1st attempt of implementing internal mentoring </a:t>
            </a:r>
            <a:r>
              <a:rPr lang="en-US" sz="3200" dirty="0" err="1"/>
              <a:t>programme</a:t>
            </a:r>
            <a:r>
              <a:rPr lang="en-US" sz="3200" dirty="0"/>
              <a:t>: second term of last school year </a:t>
            </a:r>
            <a:r>
              <a:rPr lang="en-US" sz="3200" dirty="0">
                <a:sym typeface="Wingdings" panose="05000000000000000000" pitchFamily="2" charset="2"/>
              </a:rPr>
              <a:t></a:t>
            </a:r>
            <a:r>
              <a:rPr lang="en-US" sz="3200" dirty="0"/>
              <a:t> COVID-19 crisis interrupted activities right before first meeting</a:t>
            </a:r>
            <a:endParaRPr lang="hr-HR" sz="3200" dirty="0"/>
          </a:p>
          <a:p>
            <a:pPr lvl="0"/>
            <a:r>
              <a:rPr lang="en-US" sz="3200" dirty="0"/>
              <a:t>2 main problems: motivating students and finding mentors with adequate professional background</a:t>
            </a:r>
            <a:endParaRPr lang="hr-HR" sz="32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5C6FE2F-E218-481A-8593-381A03D48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B3B4A17-8F76-4FB2-BA5F-5FAFF3DF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3F74C9-254A-4334-B1A5-39366DD0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2. Current situation</a:t>
            </a:r>
            <a:endParaRPr lang="hr-HR" sz="40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6AAD8A6-BB8F-41C4-AD96-C6061B8D1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two students are engaged in our school’s mentoring </a:t>
            </a:r>
            <a:r>
              <a:rPr lang="en-US" sz="2400" dirty="0" err="1"/>
              <a:t>programme</a:t>
            </a:r>
            <a:endParaRPr lang="hr-HR" sz="2400" dirty="0"/>
          </a:p>
          <a:p>
            <a:pPr lvl="1"/>
            <a:r>
              <a:rPr lang="en-US" sz="2000" dirty="0"/>
              <a:t>problem of motivating students is still problem no. 1</a:t>
            </a:r>
            <a:endParaRPr lang="hr-HR" sz="2000" dirty="0"/>
          </a:p>
          <a:p>
            <a:pPr lvl="0"/>
            <a:r>
              <a:rPr lang="en-US" sz="2400" dirty="0"/>
              <a:t>we decided to aim for psychological match rather than professional one</a:t>
            </a:r>
            <a:endParaRPr lang="hr-HR" sz="2400" dirty="0"/>
          </a:p>
          <a:p>
            <a:pPr lvl="0"/>
            <a:r>
              <a:rPr lang="en-US" sz="2400" dirty="0"/>
              <a:t>first meeting was held November 16</a:t>
            </a:r>
            <a:r>
              <a:rPr lang="en-US" sz="2400" baseline="30000" dirty="0"/>
              <a:t>th</a:t>
            </a:r>
            <a:endParaRPr lang="hr-HR" sz="2400" dirty="0"/>
          </a:p>
          <a:p>
            <a:pPr lvl="0"/>
            <a:r>
              <a:rPr lang="en-US" sz="2400" dirty="0"/>
              <a:t>the plan is to have second meeting in December (final week before holidays), the third in February and the fourth in Late March/early April</a:t>
            </a:r>
            <a:endParaRPr lang="hr-HR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BB45400-F81C-4052-AFF8-6D5BF84C6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504F73B-4645-4BF1-AFF3-5FD7D8A5C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7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B488FE-305B-492F-BB3E-0FBC1897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3. Future plans</a:t>
            </a:r>
            <a:endParaRPr lang="hr-HR" sz="44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DBA65F2-5AF2-4E1B-A893-70C71F853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4287" y="490147"/>
            <a:ext cx="7315200" cy="1389235"/>
          </a:xfrm>
        </p:spPr>
        <p:txBody>
          <a:bodyPr/>
          <a:lstStyle/>
          <a:p>
            <a:r>
              <a:rPr lang="en-US" dirty="0"/>
              <a:t>In the future years, schedule of official meeting would look a lot like the plan for this school year:</a:t>
            </a:r>
            <a:endParaRPr lang="hr-HR" dirty="0"/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0E90713-86D3-4BF6-A529-9E785581E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88CD56F-A45A-4BE2-A393-F43ACF6FD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957C0061-42FE-4718-9835-AADD11757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693943"/>
              </p:ext>
            </p:extLst>
          </p:nvPr>
        </p:nvGraphicFramePr>
        <p:xfrm>
          <a:off x="2754086" y="1363322"/>
          <a:ext cx="8933232" cy="439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308">
                  <a:extLst>
                    <a:ext uri="{9D8B030D-6E8A-4147-A177-3AD203B41FA5}">
                      <a16:colId xmlns:a16="http://schemas.microsoft.com/office/drawing/2014/main" val="1529629788"/>
                    </a:ext>
                  </a:extLst>
                </a:gridCol>
                <a:gridCol w="2233308">
                  <a:extLst>
                    <a:ext uri="{9D8B030D-6E8A-4147-A177-3AD203B41FA5}">
                      <a16:colId xmlns:a16="http://schemas.microsoft.com/office/drawing/2014/main" val="2603372423"/>
                    </a:ext>
                  </a:extLst>
                </a:gridCol>
                <a:gridCol w="2233308">
                  <a:extLst>
                    <a:ext uri="{9D8B030D-6E8A-4147-A177-3AD203B41FA5}">
                      <a16:colId xmlns:a16="http://schemas.microsoft.com/office/drawing/2014/main" val="522074727"/>
                    </a:ext>
                  </a:extLst>
                </a:gridCol>
                <a:gridCol w="2233308">
                  <a:extLst>
                    <a:ext uri="{9D8B030D-6E8A-4147-A177-3AD203B41FA5}">
                      <a16:colId xmlns:a16="http://schemas.microsoft.com/office/drawing/2014/main" val="1998486709"/>
                    </a:ext>
                  </a:extLst>
                </a:gridCol>
              </a:tblGrid>
              <a:tr h="432599">
                <a:tc>
                  <a:txBody>
                    <a:bodyPr/>
                    <a:lstStyle/>
                    <a:p>
                      <a:r>
                        <a:rPr lang="en-US" sz="19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 meeting</a:t>
                      </a:r>
                      <a:endParaRPr lang="hr-HR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 meeting</a:t>
                      </a:r>
                      <a:endParaRPr lang="hr-HR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Third meeting</a:t>
                      </a:r>
                      <a:endParaRPr lang="hr-HR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Fourth meeting</a:t>
                      </a:r>
                      <a:endParaRPr lang="hr-HR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401382"/>
                  </a:ext>
                </a:extLst>
              </a:tr>
              <a:tr h="631058"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of the October 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of December 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February 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May 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370827"/>
                  </a:ext>
                </a:extLst>
              </a:tr>
              <a:tr h="333417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presenting the project</a:t>
                      </a:r>
                      <a:endParaRPr lang="hr-HR" sz="19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getting to know each other (mentors and mentees</a:t>
                      </a:r>
                      <a:r>
                        <a:rPr lang="hr-HR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exchanging contacts</a:t>
                      </a:r>
                      <a:endParaRPr lang="hr-HR" sz="19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9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discussing ideas for other meetings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mentors having school tour led by mentees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 CV/interview workshop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having coffee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conducting status check about past two months of the </a:t>
                      </a:r>
                      <a:r>
                        <a:rPr lang="en-US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mentors presenting their work to all of the mentees or having them as guests in their workplace,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Coffee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status check about past two months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</a:t>
                      </a:r>
                      <a:r>
                        <a:rPr lang="hr-HR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joint</a:t>
                      </a:r>
                      <a:r>
                        <a:rPr lang="hr-HR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dinner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discussing their college choices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 of the </a:t>
                      </a:r>
                      <a:r>
                        <a:rPr lang="en-US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hr-HR" sz="180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evaluating</a:t>
                      </a:r>
                      <a:r>
                        <a:rPr lang="hr-HR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mentors</a:t>
                      </a:r>
                      <a:r>
                        <a:rPr lang="hr-HR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800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hr-HR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mentees</a:t>
                      </a:r>
                      <a:endParaRPr lang="hr-HR" sz="19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792196"/>
                  </a:ext>
                </a:extLst>
              </a:tr>
            </a:tbl>
          </a:graphicData>
        </a:graphic>
      </p:graphicFrame>
      <p:sp>
        <p:nvSpPr>
          <p:cNvPr id="10" name="Rezervirano mjesto sadržaja 2">
            <a:extLst>
              <a:ext uri="{FF2B5EF4-FFF2-40B4-BE49-F238E27FC236}">
                <a16:creationId xmlns:a16="http://schemas.microsoft.com/office/drawing/2014/main" id="{A0DF9E21-12FE-4A13-8C64-8532925BD291}"/>
              </a:ext>
            </a:extLst>
          </p:cNvPr>
          <p:cNvSpPr txBox="1">
            <a:spLocks/>
          </p:cNvSpPr>
          <p:nvPr/>
        </p:nvSpPr>
        <p:spPr>
          <a:xfrm>
            <a:off x="3784287" y="5534078"/>
            <a:ext cx="7315200" cy="138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1-on-1 </a:t>
            </a:r>
            <a:r>
              <a:rPr lang="hr-HR" dirty="0" err="1"/>
              <a:t>meetings</a:t>
            </a:r>
            <a:r>
              <a:rPr lang="hr-HR" dirty="0"/>
              <a:t> are </a:t>
            </a:r>
            <a:r>
              <a:rPr lang="hr-HR" dirty="0" err="1"/>
              <a:t>mentees</a:t>
            </a:r>
            <a:r>
              <a:rPr lang="hr-HR" dirty="0"/>
              <a:t>’ </a:t>
            </a:r>
            <a:r>
              <a:rPr lang="hr-HR" dirty="0" err="1"/>
              <a:t>responsibility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264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476393-4849-4196-A080-A3FAFAB6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4.</a:t>
            </a:r>
            <a:r>
              <a:rPr lang="hr-HR" sz="3200" b="1" dirty="0"/>
              <a:t> </a:t>
            </a:r>
            <a:r>
              <a:rPr lang="en-US" sz="3200" b="1" dirty="0"/>
              <a:t>Challenges </a:t>
            </a:r>
            <a:r>
              <a:rPr lang="hr-HR" sz="3200" b="1" dirty="0"/>
              <a:t>&amp; </a:t>
            </a:r>
            <a:r>
              <a:rPr lang="en-US" sz="3200" b="1" dirty="0"/>
              <a:t>opportunities</a:t>
            </a:r>
            <a:endParaRPr lang="hr-HR" sz="32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68B7098-90AE-43CC-8B07-277CE72F6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b="1" dirty="0"/>
              <a:t>challenges</a:t>
            </a:r>
            <a:r>
              <a:rPr lang="en-US" sz="2400" dirty="0"/>
              <a:t>:</a:t>
            </a:r>
            <a:endParaRPr lang="hr-HR" sz="2400" dirty="0"/>
          </a:p>
          <a:p>
            <a:pPr lvl="1"/>
            <a:r>
              <a:rPr lang="en-US" sz="2000" dirty="0"/>
              <a:t>motivating students,</a:t>
            </a:r>
            <a:endParaRPr lang="hr-HR" sz="2000" dirty="0"/>
          </a:p>
          <a:p>
            <a:pPr lvl="1"/>
            <a:r>
              <a:rPr lang="en-US" sz="2000" dirty="0"/>
              <a:t>finding adequate mentors,</a:t>
            </a:r>
            <a:endParaRPr lang="hr-HR" sz="2000" dirty="0"/>
          </a:p>
          <a:p>
            <a:pPr lvl="1"/>
            <a:r>
              <a:rPr lang="en-US" sz="2000" dirty="0"/>
              <a:t>adjusting plans and activities to unexpected circumstances</a:t>
            </a:r>
            <a:endParaRPr lang="hr-HR" sz="2000" dirty="0"/>
          </a:p>
          <a:p>
            <a:pPr lvl="0"/>
            <a:r>
              <a:rPr lang="en-US" sz="2400" b="1" dirty="0"/>
              <a:t>opportunities</a:t>
            </a:r>
            <a:r>
              <a:rPr lang="en-US" sz="2400" dirty="0"/>
              <a:t>:</a:t>
            </a:r>
            <a:endParaRPr lang="hr-HR" sz="2400" dirty="0"/>
          </a:p>
          <a:p>
            <a:pPr lvl="1"/>
            <a:r>
              <a:rPr lang="en-US" sz="2000" dirty="0"/>
              <a:t>learning through implementation of the </a:t>
            </a:r>
            <a:r>
              <a:rPr lang="en-US" sz="2000" dirty="0" err="1"/>
              <a:t>programme</a:t>
            </a:r>
            <a:r>
              <a:rPr lang="en-US" sz="2000" dirty="0"/>
              <a:t> and upgrading it,</a:t>
            </a:r>
            <a:endParaRPr lang="hr-HR" sz="2000" dirty="0"/>
          </a:p>
          <a:p>
            <a:pPr lvl="1"/>
            <a:r>
              <a:rPr lang="en-US" sz="2000" dirty="0"/>
              <a:t>building bigger network of mentors through time based on previous mentors and mentees,</a:t>
            </a:r>
            <a:endParaRPr lang="hr-HR" sz="2000" dirty="0"/>
          </a:p>
          <a:p>
            <a:pPr lvl="1"/>
            <a:r>
              <a:rPr lang="en-US" sz="2000" dirty="0"/>
              <a:t>making mentoring </a:t>
            </a:r>
            <a:r>
              <a:rPr lang="en-US" sz="2000" dirty="0" err="1"/>
              <a:t>programme</a:t>
            </a:r>
            <a:r>
              <a:rPr lang="en-US" sz="2000" dirty="0"/>
              <a:t> one of the strengths of our school</a:t>
            </a:r>
            <a:endParaRPr lang="hr-HR" sz="2000" dirty="0"/>
          </a:p>
          <a:p>
            <a:pPr lvl="0"/>
            <a:r>
              <a:rPr lang="en-US" sz="2400" b="1" dirty="0"/>
              <a:t>hopes</a:t>
            </a:r>
            <a:r>
              <a:rPr lang="en-US" sz="2400" dirty="0"/>
              <a:t>: to really help students define their expectation of the future and find the right path to jobs and careers of their dream</a:t>
            </a:r>
            <a:endParaRPr lang="hr-HR" sz="2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44FE49C-CBC3-4BAE-9694-AA4684586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87F0ECB-506F-4239-97C7-DE6A70AF9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8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8B2EC9-267F-46EC-9A22-03D5AC56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19EA83-8D41-4DDC-BC8B-F3ED8B697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5400" b="1" dirty="0" err="1"/>
              <a:t>Thank</a:t>
            </a:r>
            <a:r>
              <a:rPr lang="hr-HR" sz="5400" b="1" dirty="0"/>
              <a:t> </a:t>
            </a:r>
            <a:r>
              <a:rPr lang="hr-HR" sz="5400" b="1" dirty="0" err="1"/>
              <a:t>you</a:t>
            </a:r>
            <a:r>
              <a:rPr lang="hr-HR" sz="5400" b="1" dirty="0"/>
              <a:t> for </a:t>
            </a:r>
            <a:r>
              <a:rPr lang="hr-HR" sz="5400" b="1" dirty="0" err="1"/>
              <a:t>your</a:t>
            </a:r>
            <a:r>
              <a:rPr lang="hr-HR" sz="5400" b="1" dirty="0"/>
              <a:t> </a:t>
            </a:r>
            <a:r>
              <a:rPr lang="hr-HR" sz="5400" b="1" dirty="0" err="1"/>
              <a:t>attention</a:t>
            </a:r>
            <a:r>
              <a:rPr lang="hr-HR" sz="5400" b="1" dirty="0"/>
              <a:t>!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DFE6A60-C52C-4BF6-BE2F-F554E46DF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37" y="6201947"/>
            <a:ext cx="1894900" cy="5412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B8F65B7-F753-4C6F-8D17-C197D3871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500" y="6238011"/>
            <a:ext cx="718247" cy="5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02622"/>
      </p:ext>
    </p:extLst>
  </p:cSld>
  <p:clrMapOvr>
    <a:masterClrMapping/>
  </p:clrMapOvr>
</p:sld>
</file>

<file path=ppt/theme/theme1.xml><?xml version="1.0" encoding="utf-8"?>
<a:theme xmlns:a="http://schemas.openxmlformats.org/drawingml/2006/main" name="Okvir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TM03457475[[fn=Okvir]]</Template>
  <TotalTime>510</TotalTime>
  <Words>350</Words>
  <Application>Microsoft Office PowerPoint</Application>
  <PresentationFormat>Široki zaslon</PresentationFormat>
  <Paragraphs>56</Paragraphs>
  <Slides>7</Slides>
  <Notes>7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2" baseType="lpstr">
      <vt:lpstr>Calibri</vt:lpstr>
      <vt:lpstr>Corbel</vt:lpstr>
      <vt:lpstr>Wingdings</vt:lpstr>
      <vt:lpstr>Wingdings 2</vt:lpstr>
      <vt:lpstr>Okvir</vt:lpstr>
      <vt:lpstr>OUR MENTORING PROGRAM  PAST – PRESENT – FUTURE</vt:lpstr>
      <vt:lpstr>CONTENT:  1. Previous experiences 2. Current situation 3. Future plans 4. Predictions and expectations</vt:lpstr>
      <vt:lpstr>1. Previous experiences</vt:lpstr>
      <vt:lpstr>2. Current situation</vt:lpstr>
      <vt:lpstr>3. Future plans</vt:lpstr>
      <vt:lpstr>4. Challenges &amp; opportunities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TIMEPLAN FOR THE UPCOMING MENTORING PROGRAMME</dc:title>
  <dc:creator>Iva Lukin</dc:creator>
  <cp:lastModifiedBy>Iva Lukin</cp:lastModifiedBy>
  <cp:revision>16</cp:revision>
  <dcterms:created xsi:type="dcterms:W3CDTF">2020-11-13T09:46:07Z</dcterms:created>
  <dcterms:modified xsi:type="dcterms:W3CDTF">2021-03-08T08:43:16Z</dcterms:modified>
</cp:coreProperties>
</file>