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4"/>
  </p:sldMasterIdLst>
  <p:sldIdLst>
    <p:sldId id="256" r:id="rId5"/>
    <p:sldId id="268" r:id="rId6"/>
    <p:sldId id="258" r:id="rId7"/>
    <p:sldId id="259" r:id="rId8"/>
    <p:sldId id="261" r:id="rId9"/>
    <p:sldId id="262" r:id="rId10"/>
    <p:sldId id="263" r:id="rId11"/>
    <p:sldId id="265" r:id="rId12"/>
    <p:sldId id="264" r:id="rId13"/>
    <p:sldId id="266" r:id="rId14"/>
    <p:sldId id="260" r:id="rId15"/>
    <p:sldId id="267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0F874-3F3E-6F49-9EB0-BDE91652D382}" v="5" dt="2020-11-19T21:02:11.846"/>
    <p1510:client id="{A845F873-474F-DD4C-BBF2-BA5F12B2F304}" v="1" dt="2020-11-19T20:56:49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71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5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14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69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00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3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761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27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75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276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89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84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790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80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245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0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ECA9-8D38-46CB-8F82-040EEB7CFBE6}" type="datetimeFigureOut">
              <a:rPr lang="it-IT" smtClean="0"/>
              <a:t>20/11/2020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4E9AEAA-5E19-49B4-805F-4477A08CA5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190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jpe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4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4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6325" y="199417"/>
            <a:ext cx="19950375" cy="1504182"/>
          </a:xfrm>
        </p:spPr>
        <p:txBody>
          <a:bodyPr>
            <a:normAutofit/>
          </a:bodyPr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it-IT" b="1" i="1" dirty="0">
                <a:latin typeface="Brush Script MT"/>
              </a:rPr>
              <a:t>                </a:t>
            </a:r>
            <a:r>
              <a:rPr lang="it-IT" b="1" i="1" dirty="0">
                <a:latin typeface="Bodoni MT Black"/>
              </a:rPr>
              <a:t> </a:t>
            </a:r>
            <a:r>
              <a:rPr lang="en-US" b="1" i="1" dirty="0">
                <a:latin typeface="Bradley Hand" pitchFamily="2" charset="77"/>
              </a:rPr>
              <a:t>ERASMUS</a:t>
            </a:r>
            <a:r>
              <a:rPr lang="it-IT" b="1" i="1" dirty="0">
                <a:latin typeface="Bodoni MT Black"/>
              </a:rPr>
              <a:t>+</a:t>
            </a:r>
            <a:r>
              <a:rPr lang="it-IT" b="1" i="1" dirty="0">
                <a:latin typeface="Brush Script MT"/>
              </a:rPr>
              <a:t> </a:t>
            </a:r>
            <a:r>
              <a:rPr lang="it-IT" b="1" i="1" dirty="0">
                <a:latin typeface="Brush Script MT" panose="020F0502020204030204" pitchFamily="34" charset="0"/>
              </a:rPr>
              <a:t/>
            </a:r>
            <a:br>
              <a:rPr lang="it-IT" b="1" i="1" dirty="0">
                <a:latin typeface="Brush Script MT" panose="020F0502020204030204" pitchFamily="34" charset="0"/>
              </a:rPr>
            </a:br>
            <a:r>
              <a:rPr lang="it-IT" b="1" i="1" dirty="0">
                <a:latin typeface="Brush Script MT"/>
              </a:rPr>
              <a:t>       </a:t>
            </a:r>
            <a:r>
              <a:rPr lang="en-US" b="1" i="1" dirty="0">
                <a:latin typeface="Bradley Hand" pitchFamily="2" charset="77"/>
              </a:rPr>
              <a:t>DIGITAL</a:t>
            </a:r>
            <a:r>
              <a:rPr lang="it-IT" b="1" i="1" dirty="0">
                <a:latin typeface="Bradley Hand" pitchFamily="2" charset="77"/>
              </a:rPr>
              <a:t> MEETING 2020</a:t>
            </a: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57612" y="1538383"/>
            <a:ext cx="4581726" cy="52908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asellaDiTesto 6"/>
          <p:cNvSpPr txBox="1"/>
          <p:nvPr/>
        </p:nvSpPr>
        <p:spPr>
          <a:xfrm>
            <a:off x="7302321" y="6272011"/>
            <a:ext cx="353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Liceo Chini Michelangelo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2" y="0"/>
            <a:ext cx="1304744" cy="130474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59" y="5866899"/>
            <a:ext cx="1924894" cy="99012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904245" y="6248216"/>
            <a:ext cx="94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Forte" panose="03060902040502070203" pitchFamily="66" charset="0"/>
              </a:rPr>
              <a:t>3BL</a:t>
            </a:r>
          </a:p>
        </p:txBody>
      </p:sp>
      <p:pic>
        <p:nvPicPr>
          <p:cNvPr id="3" name="slide1 Audio da michel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33639" y="58668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72936"/>
      </p:ext>
    </p:extLst>
  </p:cSld>
  <p:clrMapOvr>
    <a:masterClrMapping/>
  </p:clrMapOvr>
  <p:transition spd="med" advTm="2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C42322-8202-43AB-8EA8-A0D0A18E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109" y="434975"/>
            <a:ext cx="4634205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2400" dirty="0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How </a:t>
            </a:r>
            <a:r>
              <a:rPr lang="it-IT" sz="2400" dirty="0" err="1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was</a:t>
            </a:r>
            <a:r>
              <a:rPr lang="it-IT" sz="2400" dirty="0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 the mentoring </a:t>
            </a:r>
            <a:r>
              <a:rPr lang="it-IT" sz="2400" dirty="0" err="1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programme</a:t>
            </a:r>
            <a:r>
              <a:rPr lang="it-IT" sz="2400" dirty="0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 </a:t>
            </a:r>
            <a:r>
              <a:rPr lang="it-IT" sz="2400" dirty="0" err="1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at</a:t>
            </a:r>
            <a:r>
              <a:rPr lang="it-IT" sz="2400" dirty="0">
                <a:solidFill>
                  <a:srgbClr val="EA3C9E"/>
                </a:solidFill>
                <a:latin typeface="Comic Sans MS"/>
                <a:ea typeface="+mn-ea"/>
                <a:cs typeface="+mn-cs"/>
              </a:rPr>
              <a:t> Chini?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4B308DD-36FC-429B-A2E3-8E3BE7760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938" y="1755777"/>
            <a:ext cx="4064439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no </a:t>
            </a:r>
            <a:r>
              <a:rPr lang="it-IT" dirty="0" err="1"/>
              <a:t>mentoring</a:t>
            </a:r>
            <a:r>
              <a:rPr lang="it-IT" dirty="0"/>
              <a:t> </a:t>
            </a:r>
            <a:r>
              <a:rPr lang="it-IT" dirty="0" err="1"/>
              <a:t>programme</a:t>
            </a:r>
            <a:endParaRPr lang="it-IT" dirty="0"/>
          </a:p>
          <a:p>
            <a:pPr>
              <a:buClr>
                <a:srgbClr val="EB3D9F"/>
              </a:buClr>
            </a:pPr>
            <a:endParaRPr lang="it-IT" dirty="0"/>
          </a:p>
          <a:p>
            <a:pPr>
              <a:buClr>
                <a:srgbClr val="EB3D9F"/>
              </a:buClr>
            </a:pPr>
            <a:r>
              <a:rPr lang="it-IT" dirty="0"/>
              <a:t>Work-</a:t>
            </a:r>
            <a:r>
              <a:rPr lang="it-IT" dirty="0" err="1"/>
              <a:t>study</a:t>
            </a:r>
            <a:r>
              <a:rPr lang="it-IT" dirty="0"/>
              <a:t> </a:t>
            </a:r>
            <a:r>
              <a:rPr lang="it-IT" dirty="0" err="1"/>
              <a:t>experience</a:t>
            </a:r>
            <a:endParaRPr lang="it-IT" dirty="0"/>
          </a:p>
          <a:p>
            <a:pPr>
              <a:buClr>
                <a:srgbClr val="EB3D9F"/>
              </a:buClr>
            </a:pPr>
            <a:endParaRPr lang="it-IT" dirty="0"/>
          </a:p>
          <a:p>
            <a:pPr>
              <a:buClr>
                <a:srgbClr val="EB3D9F"/>
              </a:buClr>
            </a:pPr>
            <a:r>
              <a:rPr lang="it-IT" dirty="0"/>
              <a:t>200 hours</a:t>
            </a:r>
          </a:p>
          <a:p>
            <a:pPr>
              <a:buClr>
                <a:srgbClr val="EB3D9F"/>
              </a:buClr>
            </a:pPr>
            <a:endParaRPr lang="it-IT" dirty="0"/>
          </a:p>
          <a:p>
            <a:pPr>
              <a:buClr>
                <a:srgbClr val="EB3D9F"/>
              </a:buClr>
            </a:pPr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3AD9AA6-1D28-448B-AEE8-D9CB59E1E7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39" r="13828" b="-4"/>
          <a:stretch/>
        </p:blipFill>
        <p:spPr>
          <a:xfrm>
            <a:off x="20" y="-1"/>
            <a:ext cx="4275753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="" xmlns:a16="http://schemas.microsoft.com/office/drawing/2014/main" id="{3BCB5F6A-9EB0-40B0-9D13-3023E9A205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438" y="3043494"/>
            <a:ext cx="870203" cy="87020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82" y="2292000"/>
            <a:ext cx="893613" cy="96394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954" y="2917106"/>
            <a:ext cx="1044113" cy="79628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01" y="4338501"/>
            <a:ext cx="2642100" cy="2026816"/>
          </a:xfrm>
          <a:prstGeom prst="rect">
            <a:avLst/>
          </a:prstGeom>
        </p:spPr>
      </p:pic>
      <p:pic>
        <p:nvPicPr>
          <p:cNvPr id="12" name="Immagine 10">
            <a:extLst>
              <a:ext uri="{FF2B5EF4-FFF2-40B4-BE49-F238E27FC236}">
                <a16:creationId xmlns="" xmlns:a16="http://schemas.microsoft.com/office/drawing/2014/main" id="{75D0D3AE-B79B-4D43-BCD6-E3005170F6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7581" y="4338501"/>
            <a:ext cx="2136733" cy="2137936"/>
          </a:xfrm>
          <a:prstGeom prst="rect">
            <a:avLst/>
          </a:prstGeom>
        </p:spPr>
      </p:pic>
      <p:pic>
        <p:nvPicPr>
          <p:cNvPr id="10" name="slide2  3Audio da michel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29027" y="5668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57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1000">
        <p:circle/>
      </p:transition>
    </mc:Choice>
    <mc:Fallback>
      <p:transition spd="slow" advTm="3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A0A44140-EA32-40BB-99F5-BC714BA3A0B5}"/>
              </a:ext>
            </a:extLst>
          </p:cNvPr>
          <p:cNvSpPr txBox="1"/>
          <p:nvPr/>
        </p:nvSpPr>
        <p:spPr>
          <a:xfrm>
            <a:off x="4867275" y="33432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3C40CA37-5772-4ADD-84E9-C7F737AE1506}"/>
              </a:ext>
            </a:extLst>
          </p:cNvPr>
          <p:cNvSpPr txBox="1"/>
          <p:nvPr/>
        </p:nvSpPr>
        <p:spPr>
          <a:xfrm>
            <a:off x="5153025" y="362902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B9E093D-4E65-4718-BD20-4051DEEC3DBE}"/>
              </a:ext>
            </a:extLst>
          </p:cNvPr>
          <p:cNvSpPr txBox="1"/>
          <p:nvPr/>
        </p:nvSpPr>
        <p:spPr>
          <a:xfrm>
            <a:off x="3782708" y="645139"/>
            <a:ext cx="610688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 err="1">
                <a:solidFill>
                  <a:srgbClr val="EA3C9E"/>
                </a:solidFill>
                <a:latin typeface="Comic Sans MS"/>
              </a:rPr>
              <a:t>Change</a:t>
            </a:r>
            <a:r>
              <a:rPr lang="it-IT" sz="2400" dirty="0">
                <a:solidFill>
                  <a:srgbClr val="EA3C9E"/>
                </a:solidFill>
                <a:latin typeface="Comic Sans MS"/>
              </a:rPr>
              <a:t> of </a:t>
            </a:r>
            <a:r>
              <a:rPr lang="it-IT" sz="2400" dirty="0" err="1">
                <a:solidFill>
                  <a:srgbClr val="EA3C9E"/>
                </a:solidFill>
                <a:latin typeface="Comic Sans MS"/>
              </a:rPr>
              <a:t>perspective</a:t>
            </a:r>
            <a:endParaRPr lang="it-IT" sz="2400" dirty="0">
              <a:solidFill>
                <a:srgbClr val="EA3C9E"/>
              </a:solidFill>
              <a:latin typeface="Comic Sans MS"/>
            </a:endParaRPr>
          </a:p>
          <a:p>
            <a:endParaRPr lang="it-IT" sz="2400" b="1" dirty="0">
              <a:solidFill>
                <a:schemeClr val="accent1">
                  <a:lumMod val="75000"/>
                </a:schemeClr>
              </a:solidFill>
              <a:latin typeface="Arial"/>
              <a:cs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6653F85F-0597-407E-BCE2-04142D33B4FA}"/>
              </a:ext>
            </a:extLst>
          </p:cNvPr>
          <p:cNvSpPr txBox="1"/>
          <p:nvPr/>
        </p:nvSpPr>
        <p:spPr>
          <a:xfrm>
            <a:off x="-132812" y="-615867"/>
            <a:ext cx="9529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it-IT"/>
              <a:t>Click to add text</a:t>
            </a:r>
          </a:p>
        </p:txBody>
      </p:sp>
      <p:pic>
        <p:nvPicPr>
          <p:cNvPr id="9" name="Immagine 10" descr="Immagine che contiene interni, persona, tavolo, uomo&#10;&#10;Descrizione generata automaticamente">
            <a:extLst>
              <a:ext uri="{FF2B5EF4-FFF2-40B4-BE49-F238E27FC236}">
                <a16:creationId xmlns="" xmlns:a16="http://schemas.microsoft.com/office/drawing/2014/main" id="{DAF3CE59-6245-4F08-B896-CCEB01086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71950">
            <a:off x="758111" y="4602738"/>
            <a:ext cx="3762969" cy="1923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1" descr="Immagine che contiene persona, tuta, uomo, cravatta&#10;&#10;Descrizione generata automaticamente">
            <a:extLst>
              <a:ext uri="{FF2B5EF4-FFF2-40B4-BE49-F238E27FC236}">
                <a16:creationId xmlns="" xmlns:a16="http://schemas.microsoft.com/office/drawing/2014/main" id="{F22BA58B-E02F-452E-BC9B-A82A009A18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69" t="8176" r="6459" b="28931"/>
          <a:stretch/>
        </p:blipFill>
        <p:spPr>
          <a:xfrm>
            <a:off x="727391" y="544345"/>
            <a:ext cx="2473009" cy="1444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34B308DD-36FC-429B-A2E3-8E3BE7760938}"/>
              </a:ext>
            </a:extLst>
          </p:cNvPr>
          <p:cNvSpPr txBox="1">
            <a:spLocks/>
          </p:cNvSpPr>
          <p:nvPr/>
        </p:nvSpPr>
        <p:spPr>
          <a:xfrm>
            <a:off x="1750489" y="1688638"/>
            <a:ext cx="4064439" cy="3880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  <a:p>
            <a:pPr>
              <a:buClr>
                <a:srgbClr val="EB3D9F"/>
              </a:buClr>
            </a:pPr>
            <a:r>
              <a:rPr lang="it-IT" dirty="0"/>
              <a:t>Students are </a:t>
            </a:r>
            <a:r>
              <a:rPr lang="it-IT" dirty="0" err="1"/>
              <a:t>encouraged</a:t>
            </a:r>
            <a:r>
              <a:rPr lang="it-IT" dirty="0"/>
              <a:t> to </a:t>
            </a:r>
            <a:r>
              <a:rPr lang="it-IT" dirty="0" err="1"/>
              <a:t>reflect</a:t>
            </a:r>
            <a:r>
              <a:rPr lang="it-IT" dirty="0"/>
              <a:t> on </a:t>
            </a:r>
            <a:r>
              <a:rPr lang="it-IT" dirty="0" err="1"/>
              <a:t>their</a:t>
            </a:r>
            <a:r>
              <a:rPr lang="it-IT" dirty="0"/>
              <a:t> future </a:t>
            </a:r>
            <a:r>
              <a:rPr lang="it-IT" dirty="0" err="1"/>
              <a:t>challenges</a:t>
            </a:r>
            <a:endParaRPr lang="it-IT" dirty="0"/>
          </a:p>
          <a:p>
            <a:pPr>
              <a:buClr>
                <a:srgbClr val="EB3D9F"/>
              </a:buClr>
            </a:pPr>
            <a:r>
              <a:rPr lang="it-IT" dirty="0"/>
              <a:t>Students are </a:t>
            </a:r>
            <a:r>
              <a:rPr lang="it-IT" dirty="0" err="1"/>
              <a:t>actively</a:t>
            </a:r>
            <a:r>
              <a:rPr lang="it-IT" dirty="0"/>
              <a:t> </a:t>
            </a:r>
            <a:r>
              <a:rPr lang="it-IT" dirty="0" err="1"/>
              <a:t>involved</a:t>
            </a:r>
            <a:r>
              <a:rPr lang="it-IT" dirty="0"/>
              <a:t> in the </a:t>
            </a:r>
            <a:r>
              <a:rPr lang="it-IT" dirty="0" err="1"/>
              <a:t>the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</a:t>
            </a:r>
            <a:r>
              <a:rPr lang="it-IT" dirty="0" err="1"/>
              <a:t>selection</a:t>
            </a:r>
            <a:r>
              <a:rPr lang="it-IT" dirty="0"/>
              <a:t> </a:t>
            </a:r>
            <a:r>
              <a:rPr lang="it-IT" dirty="0" err="1"/>
              <a:t>process</a:t>
            </a:r>
            <a:r>
              <a:rPr lang="it-IT" dirty="0"/>
              <a:t> </a:t>
            </a:r>
          </a:p>
          <a:p>
            <a:pPr>
              <a:buClr>
                <a:srgbClr val="EB3D9F"/>
              </a:buClr>
            </a:pPr>
            <a:r>
              <a:rPr lang="it-IT" dirty="0"/>
              <a:t>Students start </a:t>
            </a:r>
            <a:r>
              <a:rPr lang="it-IT" dirty="0" err="1"/>
              <a:t>pursuing</a:t>
            </a:r>
            <a:r>
              <a:rPr lang="it-IT" dirty="0"/>
              <a:t> </a:t>
            </a:r>
            <a:r>
              <a:rPr lang="it-IT" dirty="0" err="1"/>
              <a:t>their</a:t>
            </a:r>
            <a:r>
              <a:rPr lang="it-IT" dirty="0"/>
              <a:t> future career </a:t>
            </a:r>
          </a:p>
          <a:p>
            <a:pPr>
              <a:buClr>
                <a:srgbClr val="EB3D9F"/>
              </a:buClr>
            </a:pPr>
            <a:endParaRPr lang="it-IT" dirty="0"/>
          </a:p>
          <a:p>
            <a:pPr marL="0" indent="0">
              <a:buClr>
                <a:srgbClr val="EB3D9F"/>
              </a:buClr>
              <a:buNone/>
            </a:pPr>
            <a:endParaRPr lang="it-IT" dirty="0"/>
          </a:p>
          <a:p>
            <a:pPr>
              <a:buClr>
                <a:srgbClr val="EB3D9F"/>
              </a:buClr>
            </a:pPr>
            <a:endParaRPr lang="it-IT" dirty="0"/>
          </a:p>
          <a:p>
            <a:pPr>
              <a:buClr>
                <a:srgbClr val="EB3D9F"/>
              </a:buClr>
            </a:pP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93" y="1852278"/>
            <a:ext cx="3627333" cy="3643266"/>
          </a:xfrm>
          <a:prstGeom prst="rect">
            <a:avLst/>
          </a:prstGeom>
        </p:spPr>
      </p:pic>
      <p:pic>
        <p:nvPicPr>
          <p:cNvPr id="4" name="slide3 Audio da michela(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91004" y="56689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04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45000">
        <p:circle/>
      </p:transition>
    </mc:Choice>
    <mc:Fallback>
      <p:transition spd="slow" advTm="4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DD8F0A5B-62CC-4161-B6C9-27A7FA335FBA}"/>
              </a:ext>
            </a:extLst>
          </p:cNvPr>
          <p:cNvSpPr txBox="1"/>
          <p:nvPr/>
        </p:nvSpPr>
        <p:spPr>
          <a:xfrm>
            <a:off x="592932" y="628649"/>
            <a:ext cx="687754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>
                <a:solidFill>
                  <a:srgbClr val="EA3C9E"/>
                </a:solidFill>
                <a:latin typeface="Comic Sans MS"/>
              </a:rPr>
              <a:t>FIRST MENTORING PROGRAMME AT CHINI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7B564AAC-EEFC-47FB-A907-8BD87B8896D0}"/>
              </a:ext>
            </a:extLst>
          </p:cNvPr>
          <p:cNvSpPr txBox="1"/>
          <p:nvPr/>
        </p:nvSpPr>
        <p:spPr>
          <a:xfrm>
            <a:off x="5295900" y="37718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7DC4C279-CF13-4DEE-8031-FEE9E4EFBF33}"/>
              </a:ext>
            </a:extLst>
          </p:cNvPr>
          <p:cNvSpPr txBox="1"/>
          <p:nvPr/>
        </p:nvSpPr>
        <p:spPr>
          <a:xfrm>
            <a:off x="838966" y="3097464"/>
            <a:ext cx="59958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mentoring</a:t>
            </a:r>
            <a:r>
              <a:rPr lang="it-IT" dirty="0"/>
              <a:t> </a:t>
            </a:r>
            <a:r>
              <a:rPr lang="it-IT" dirty="0" err="1"/>
              <a:t>programme</a:t>
            </a:r>
            <a:r>
              <a:rPr lang="it-IT" dirty="0"/>
              <a:t> </a:t>
            </a:r>
            <a:r>
              <a:rPr lang="it-IT" dirty="0" err="1"/>
              <a:t>gets</a:t>
            </a:r>
            <a:r>
              <a:rPr lang="it-IT" dirty="0"/>
              <a:t> </a:t>
            </a:r>
            <a:r>
              <a:rPr lang="it-IT" dirty="0" err="1"/>
              <a:t>real</a:t>
            </a:r>
            <a:endParaRPr lang="it-IT" dirty="0"/>
          </a:p>
        </p:txBody>
      </p:sp>
      <p:sp>
        <p:nvSpPr>
          <p:cNvPr id="11" name="Scorrimento orizzontale 10">
            <a:extLst>
              <a:ext uri="{FF2B5EF4-FFF2-40B4-BE49-F238E27FC236}">
                <a16:creationId xmlns="" xmlns:a16="http://schemas.microsoft.com/office/drawing/2014/main" id="{7F191C1E-EA4F-4287-BCEB-4A94CD636162}"/>
              </a:ext>
            </a:extLst>
          </p:cNvPr>
          <p:cNvSpPr/>
          <p:nvPr/>
        </p:nvSpPr>
        <p:spPr>
          <a:xfrm>
            <a:off x="352754" y="1844819"/>
            <a:ext cx="1666874" cy="61912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2018-2019:</a:t>
            </a:r>
          </a:p>
        </p:txBody>
      </p:sp>
      <p:sp>
        <p:nvSpPr>
          <p:cNvPr id="12" name="Freccia a destra 11">
            <a:extLst>
              <a:ext uri="{FF2B5EF4-FFF2-40B4-BE49-F238E27FC236}">
                <a16:creationId xmlns="" xmlns:a16="http://schemas.microsoft.com/office/drawing/2014/main" id="{CFB9D916-AA7C-4900-B98D-4A06706F11D3}"/>
              </a:ext>
            </a:extLst>
          </p:cNvPr>
          <p:cNvSpPr/>
          <p:nvPr/>
        </p:nvSpPr>
        <p:spPr>
          <a:xfrm>
            <a:off x="284702" y="3169892"/>
            <a:ext cx="309563" cy="250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="" xmlns:a16="http://schemas.microsoft.com/office/drawing/2014/main" id="{2B6EAF60-CBE6-4A2D-A117-33C87B2FE732}"/>
              </a:ext>
            </a:extLst>
          </p:cNvPr>
          <p:cNvSpPr txBox="1"/>
          <p:nvPr/>
        </p:nvSpPr>
        <p:spPr>
          <a:xfrm>
            <a:off x="838966" y="4038118"/>
            <a:ext cx="7196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Six</a:t>
            </a:r>
            <a:r>
              <a:rPr lang="it-IT" dirty="0"/>
              <a:t> </a:t>
            </a:r>
            <a:r>
              <a:rPr lang="it-IT" dirty="0" err="1"/>
              <a:t>students</a:t>
            </a:r>
            <a:r>
              <a:rPr lang="it-IT" dirty="0"/>
              <a:t> are </a:t>
            </a:r>
            <a:r>
              <a:rPr lang="it-IT" dirty="0" err="1"/>
              <a:t>selected</a:t>
            </a:r>
            <a:r>
              <a:rPr lang="it-IT" dirty="0"/>
              <a:t> </a:t>
            </a:r>
          </a:p>
        </p:txBody>
      </p:sp>
      <p:sp>
        <p:nvSpPr>
          <p:cNvPr id="14" name="Freccia a destra 13">
            <a:extLst>
              <a:ext uri="{FF2B5EF4-FFF2-40B4-BE49-F238E27FC236}">
                <a16:creationId xmlns="" xmlns:a16="http://schemas.microsoft.com/office/drawing/2014/main" id="{0CDB3280-B2C7-41AE-A0F4-EC3D8831935D}"/>
              </a:ext>
            </a:extLst>
          </p:cNvPr>
          <p:cNvSpPr/>
          <p:nvPr/>
        </p:nvSpPr>
        <p:spPr>
          <a:xfrm>
            <a:off x="283369" y="4141231"/>
            <a:ext cx="309563" cy="250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7278B767-5449-4E9B-9FF0-AD464C60306B}"/>
              </a:ext>
            </a:extLst>
          </p:cNvPr>
          <p:cNvSpPr txBox="1"/>
          <p:nvPr/>
        </p:nvSpPr>
        <p:spPr>
          <a:xfrm>
            <a:off x="789632" y="4673670"/>
            <a:ext cx="745807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Teachers </a:t>
            </a:r>
            <a:r>
              <a:rPr lang="it-IT" dirty="0" err="1"/>
              <a:t>identify</a:t>
            </a:r>
            <a:r>
              <a:rPr lang="it-IT" dirty="0"/>
              <a:t> some </a:t>
            </a:r>
            <a:r>
              <a:rPr lang="it-IT" dirty="0" err="1"/>
              <a:t>potential</a:t>
            </a:r>
            <a:r>
              <a:rPr lang="it-IT" dirty="0"/>
              <a:t> </a:t>
            </a:r>
            <a:r>
              <a:rPr lang="it-IT" dirty="0" err="1"/>
              <a:t>mentors</a:t>
            </a:r>
            <a:r>
              <a:rPr lang="it-IT" dirty="0"/>
              <a:t> in line with the </a:t>
            </a:r>
            <a:r>
              <a:rPr lang="it-IT" dirty="0" err="1"/>
              <a:t>students</a:t>
            </a:r>
            <a:r>
              <a:rPr lang="it-IT" dirty="0"/>
              <a:t>’ </a:t>
            </a:r>
            <a:r>
              <a:rPr lang="it-IT" dirty="0" err="1"/>
              <a:t>requests</a:t>
            </a:r>
            <a:endParaRPr lang="it-IT" dirty="0"/>
          </a:p>
        </p:txBody>
      </p:sp>
      <p:sp>
        <p:nvSpPr>
          <p:cNvPr id="16" name="Freccia a destra 15">
            <a:extLst>
              <a:ext uri="{FF2B5EF4-FFF2-40B4-BE49-F238E27FC236}">
                <a16:creationId xmlns="" xmlns:a16="http://schemas.microsoft.com/office/drawing/2014/main" id="{D4318D80-15F6-4FA7-9680-536AC236FCBB}"/>
              </a:ext>
            </a:extLst>
          </p:cNvPr>
          <p:cNvSpPr/>
          <p:nvPr/>
        </p:nvSpPr>
        <p:spPr>
          <a:xfrm>
            <a:off x="284702" y="4746802"/>
            <a:ext cx="309563" cy="250033"/>
          </a:xfrm>
          <a:prstGeom prst="rightArrow">
            <a:avLst>
              <a:gd name="adj1" fmla="val 50000"/>
              <a:gd name="adj2" fmla="val 465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3" descr="Immagine che contiene testo&#10;&#10;Descrizione generata automaticamente">
            <a:extLst>
              <a:ext uri="{FF2B5EF4-FFF2-40B4-BE49-F238E27FC236}">
                <a16:creationId xmlns="" xmlns:a16="http://schemas.microsoft.com/office/drawing/2014/main" id="{AEEF722B-DDC6-4DEA-AD50-675A057BF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083" y="1486726"/>
            <a:ext cx="2743200" cy="21005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Freccia a destra 16">
            <a:extLst>
              <a:ext uri="{FF2B5EF4-FFF2-40B4-BE49-F238E27FC236}">
                <a16:creationId xmlns="" xmlns:a16="http://schemas.microsoft.com/office/drawing/2014/main" id="{0CDB3280-B2C7-41AE-A0F4-EC3D8831935D}"/>
              </a:ext>
            </a:extLst>
          </p:cNvPr>
          <p:cNvSpPr/>
          <p:nvPr/>
        </p:nvSpPr>
        <p:spPr>
          <a:xfrm>
            <a:off x="284702" y="3675640"/>
            <a:ext cx="309563" cy="250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="" xmlns:a16="http://schemas.microsoft.com/office/drawing/2014/main" id="{7DC4C279-CF13-4DEE-8031-FEE9E4EFBF33}"/>
              </a:ext>
            </a:extLst>
          </p:cNvPr>
          <p:cNvSpPr txBox="1"/>
          <p:nvPr/>
        </p:nvSpPr>
        <p:spPr>
          <a:xfrm>
            <a:off x="830411" y="3587233"/>
            <a:ext cx="59958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Students </a:t>
            </a:r>
            <a:r>
              <a:rPr lang="it-IT" dirty="0" err="1"/>
              <a:t>apply</a:t>
            </a:r>
            <a:r>
              <a:rPr lang="it-IT" dirty="0"/>
              <a:t> for the </a:t>
            </a:r>
            <a:r>
              <a:rPr lang="it-IT" dirty="0" err="1"/>
              <a:t>upcoming</a:t>
            </a:r>
            <a:r>
              <a:rPr lang="it-IT" dirty="0"/>
              <a:t> </a:t>
            </a:r>
            <a:r>
              <a:rPr lang="it-IT" dirty="0" err="1"/>
              <a:t>mentoring</a:t>
            </a:r>
            <a:r>
              <a:rPr lang="it-IT" dirty="0"/>
              <a:t> </a:t>
            </a:r>
            <a:r>
              <a:rPr lang="it-IT" dirty="0" err="1"/>
              <a:t>programme</a:t>
            </a:r>
            <a:endParaRPr lang="it-IT" dirty="0"/>
          </a:p>
        </p:txBody>
      </p:sp>
      <p:pic>
        <p:nvPicPr>
          <p:cNvPr id="5" name="slide 4 better Audio da michela(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30618" y="56517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52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5000">
        <p:circle/>
      </p:transition>
    </mc:Choice>
    <mc:Fallback>
      <p:transition spd="slow" advTm="2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DD5A9639-6EF7-4672-AC1A-DF55BAB71B94}"/>
              </a:ext>
            </a:extLst>
          </p:cNvPr>
          <p:cNvSpPr txBox="1"/>
          <p:nvPr/>
        </p:nvSpPr>
        <p:spPr>
          <a:xfrm>
            <a:off x="628650" y="640556"/>
            <a:ext cx="49339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  <a:ea typeface="+mn-lt"/>
                <a:cs typeface="+mn-lt"/>
              </a:rPr>
              <a:t>THE PRESENT OF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omic Sans MS"/>
                <a:ea typeface="+mn-lt"/>
                <a:cs typeface="+mn-lt"/>
              </a:rPr>
              <a:t>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  <a:ea typeface="+mn-lt"/>
                <a:cs typeface="+mn-lt"/>
              </a:rPr>
              <a:t>MENTORING</a:t>
            </a:r>
            <a:endParaRPr lang="it-IT" sz="2400" dirty="0">
              <a:solidFill>
                <a:schemeClr val="accent1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C6641A30-F4C5-4342-9D48-D0CDB1ABE5EB}"/>
              </a:ext>
            </a:extLst>
          </p:cNvPr>
          <p:cNvSpPr txBox="1"/>
          <p:nvPr/>
        </p:nvSpPr>
        <p:spPr>
          <a:xfrm>
            <a:off x="628650" y="1914524"/>
            <a:ext cx="51482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plan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mentors-mentees</a:t>
            </a:r>
            <a:r>
              <a:rPr lang="it-IT" dirty="0"/>
              <a:t> </a:t>
            </a:r>
            <a:r>
              <a:rPr lang="it-IT" dirty="0" err="1"/>
              <a:t>meetings</a:t>
            </a:r>
            <a:endParaRPr lang="it-IT" dirty="0"/>
          </a:p>
        </p:txBody>
      </p:sp>
      <p:sp>
        <p:nvSpPr>
          <p:cNvPr id="4" name="Scorrimento orizzontale 3">
            <a:extLst>
              <a:ext uri="{FF2B5EF4-FFF2-40B4-BE49-F238E27FC236}">
                <a16:creationId xmlns="" xmlns:a16="http://schemas.microsoft.com/office/drawing/2014/main" id="{B1B3196A-C52C-4799-BF2F-3E65105829F8}"/>
              </a:ext>
            </a:extLst>
          </p:cNvPr>
          <p:cNvSpPr/>
          <p:nvPr/>
        </p:nvSpPr>
        <p:spPr>
          <a:xfrm>
            <a:off x="631031" y="1102613"/>
            <a:ext cx="1654968" cy="60721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2019-2020:</a:t>
            </a:r>
          </a:p>
        </p:txBody>
      </p:sp>
      <p:sp>
        <p:nvSpPr>
          <p:cNvPr id="5" name="Freccia a destra 4">
            <a:extLst>
              <a:ext uri="{FF2B5EF4-FFF2-40B4-BE49-F238E27FC236}">
                <a16:creationId xmlns="" xmlns:a16="http://schemas.microsoft.com/office/drawing/2014/main" id="{4BDFBFFA-CFB8-4ED6-8A30-39CFE8090356}"/>
              </a:ext>
            </a:extLst>
          </p:cNvPr>
          <p:cNvSpPr/>
          <p:nvPr/>
        </p:nvSpPr>
        <p:spPr>
          <a:xfrm>
            <a:off x="296609" y="1960341"/>
            <a:ext cx="33337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9F268378-23F7-453B-A82B-5BEBB3AAA2B0}"/>
              </a:ext>
            </a:extLst>
          </p:cNvPr>
          <p:cNvSpPr txBox="1"/>
          <p:nvPr/>
        </p:nvSpPr>
        <p:spPr>
          <a:xfrm>
            <a:off x="636080" y="2468256"/>
            <a:ext cx="74580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One</a:t>
            </a:r>
            <a:r>
              <a:rPr lang="it-IT" dirty="0"/>
              <a:t> meeting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held</a:t>
            </a:r>
            <a:r>
              <a:rPr lang="it-IT" dirty="0"/>
              <a:t> in the </a:t>
            </a:r>
            <a:r>
              <a:rPr lang="it-IT" dirty="0" err="1"/>
              <a:t>school</a:t>
            </a:r>
            <a:r>
              <a:rPr lang="it-IT" dirty="0"/>
              <a:t> auditorium </a:t>
            </a:r>
            <a:r>
              <a:rPr lang="it-IT" dirty="0" err="1"/>
              <a:t>before</a:t>
            </a:r>
            <a:r>
              <a:rPr lang="it-IT" dirty="0"/>
              <a:t> the Coronavirus </a:t>
            </a:r>
            <a:r>
              <a:rPr lang="it-IT" dirty="0" err="1"/>
              <a:t>emergency</a:t>
            </a:r>
            <a:endParaRPr lang="it-IT" dirty="0"/>
          </a:p>
        </p:txBody>
      </p:sp>
      <p:sp>
        <p:nvSpPr>
          <p:cNvPr id="7" name="Freccia a destra 6">
            <a:extLst>
              <a:ext uri="{FF2B5EF4-FFF2-40B4-BE49-F238E27FC236}">
                <a16:creationId xmlns="" xmlns:a16="http://schemas.microsoft.com/office/drawing/2014/main" id="{CEA0EA0C-25D2-461E-868D-938D747541A0}"/>
              </a:ext>
            </a:extLst>
          </p:cNvPr>
          <p:cNvSpPr/>
          <p:nvPr/>
        </p:nvSpPr>
        <p:spPr>
          <a:xfrm>
            <a:off x="302704" y="2606353"/>
            <a:ext cx="333376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8" descr="Immagine che contiene interni, stanza, uomo, donna&#10;&#10;Descrizione generata automaticamente">
            <a:extLst>
              <a:ext uri="{FF2B5EF4-FFF2-40B4-BE49-F238E27FC236}">
                <a16:creationId xmlns="" xmlns:a16="http://schemas.microsoft.com/office/drawing/2014/main" id="{32EB9AF7-6C2E-4DC7-BB20-3225514DAB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272" r="1026" b="27246"/>
          <a:stretch/>
        </p:blipFill>
        <p:spPr>
          <a:xfrm>
            <a:off x="745808" y="3669237"/>
            <a:ext cx="3736394" cy="2844631"/>
          </a:xfrm>
          <a:prstGeom prst="rect">
            <a:avLst/>
          </a:prstGeom>
        </p:spPr>
      </p:pic>
      <p:pic>
        <p:nvPicPr>
          <p:cNvPr id="9" name="Immagine 9" descr="Immagine che contiene posando, persona, fotografia, uomo&#10;&#10;Descrizione generata automaticamente">
            <a:extLst>
              <a:ext uri="{FF2B5EF4-FFF2-40B4-BE49-F238E27FC236}">
                <a16:creationId xmlns="" xmlns:a16="http://schemas.microsoft.com/office/drawing/2014/main" id="{2721AA89-7CCA-4C34-AE09-509E01E2C8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257" r="2564" b="20290"/>
          <a:stretch/>
        </p:blipFill>
        <p:spPr>
          <a:xfrm>
            <a:off x="5197599" y="2892103"/>
            <a:ext cx="3779227" cy="3621765"/>
          </a:xfrm>
          <a:prstGeom prst="rect">
            <a:avLst/>
          </a:prstGeom>
        </p:spPr>
      </p:pic>
      <p:pic>
        <p:nvPicPr>
          <p:cNvPr id="10" name="slide 5 (online-audio-converter.com).mp3">
            <a:hlinkClick r:id="" action="ppaction://media"/>
            <a:extLst>
              <a:ext uri="{FF2B5EF4-FFF2-40B4-BE49-F238E27FC236}">
                <a16:creationId xmlns="" xmlns:a16="http://schemas.microsoft.com/office/drawing/2014/main" id="{A74E9ED8-8A3C-F440-8700-C23BEBC214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3897" y="5756201"/>
            <a:ext cx="924590" cy="92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6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4000">
        <p:circle/>
      </p:transition>
    </mc:Choice>
    <mc:Fallback xmlns="">
      <p:transition spd="slow" advTm="1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5020BAB-EBA2-4846-A0EB-665061049974}"/>
              </a:ext>
            </a:extLst>
          </p:cNvPr>
          <p:cNvSpPr txBox="1"/>
          <p:nvPr/>
        </p:nvSpPr>
        <p:spPr>
          <a:xfrm>
            <a:off x="604838" y="616743"/>
            <a:ext cx="52911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FEBRUARY 14th 2020 MEETING</a:t>
            </a:r>
          </a:p>
        </p:txBody>
      </p:sp>
      <p:sp>
        <p:nvSpPr>
          <p:cNvPr id="3" name="Freccia curva 2">
            <a:extLst>
              <a:ext uri="{FF2B5EF4-FFF2-40B4-BE49-F238E27FC236}">
                <a16:creationId xmlns="" xmlns:a16="http://schemas.microsoft.com/office/drawing/2014/main" id="{71D121AD-A909-40ED-BFD1-B4585AE268CB}"/>
              </a:ext>
            </a:extLst>
          </p:cNvPr>
          <p:cNvSpPr/>
          <p:nvPr/>
        </p:nvSpPr>
        <p:spPr>
          <a:xfrm rot="5400000">
            <a:off x="5724810" y="530067"/>
            <a:ext cx="416718" cy="8810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6F9AC4C1-BCA8-4F53-ACB4-EB5E7F2D0346}"/>
              </a:ext>
            </a:extLst>
          </p:cNvPr>
          <p:cNvSpPr txBox="1"/>
          <p:nvPr/>
        </p:nvSpPr>
        <p:spPr>
          <a:xfrm>
            <a:off x="3164681" y="1223962"/>
            <a:ext cx="58626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mentors</a:t>
            </a:r>
            <a:r>
              <a:rPr lang="it-IT" dirty="0"/>
              <a:t> </a:t>
            </a:r>
            <a:r>
              <a:rPr lang="it-IT" dirty="0" err="1"/>
              <a:t>give</a:t>
            </a:r>
            <a:r>
              <a:rPr lang="it-IT" dirty="0"/>
              <a:t> </a:t>
            </a:r>
            <a:r>
              <a:rPr lang="it-IT" dirty="0" err="1"/>
              <a:t>lectures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</a:t>
            </a:r>
            <a:r>
              <a:rPr lang="it-IT" dirty="0" err="1"/>
              <a:t>their</a:t>
            </a:r>
            <a:r>
              <a:rPr lang="it-IT" dirty="0"/>
              <a:t> work </a:t>
            </a:r>
            <a:r>
              <a:rPr lang="it-IT" dirty="0" err="1"/>
              <a:t>experience</a:t>
            </a:r>
            <a:endParaRPr lang="it-IT" dirty="0"/>
          </a:p>
        </p:txBody>
      </p:sp>
      <p:cxnSp>
        <p:nvCxnSpPr>
          <p:cNvPr id="6" name="Connettore 2 5">
            <a:extLst>
              <a:ext uri="{FF2B5EF4-FFF2-40B4-BE49-F238E27FC236}">
                <a16:creationId xmlns="" xmlns:a16="http://schemas.microsoft.com/office/drawing/2014/main" id="{42B1A861-CB49-4D13-80DA-D5B66CE8AA07}"/>
              </a:ext>
            </a:extLst>
          </p:cNvPr>
          <p:cNvCxnSpPr/>
          <p:nvPr/>
        </p:nvCxnSpPr>
        <p:spPr>
          <a:xfrm flipH="1">
            <a:off x="2871216" y="1650205"/>
            <a:ext cx="1267398" cy="544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="" xmlns:a16="http://schemas.microsoft.com/office/drawing/2014/main" id="{06AE4817-1891-496C-BE18-6E1BC732D2D2}"/>
              </a:ext>
            </a:extLst>
          </p:cNvPr>
          <p:cNvCxnSpPr/>
          <p:nvPr/>
        </p:nvCxnSpPr>
        <p:spPr>
          <a:xfrm>
            <a:off x="5912643" y="1685924"/>
            <a:ext cx="1164813" cy="508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EC5A9E16-B68A-41D1-A300-38BA34ED3352}"/>
              </a:ext>
            </a:extLst>
          </p:cNvPr>
          <p:cNvSpPr txBox="1"/>
          <p:nvPr/>
        </p:nvSpPr>
        <p:spPr>
          <a:xfrm>
            <a:off x="604838" y="2194560"/>
            <a:ext cx="33742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Lunch break with </a:t>
            </a:r>
            <a:r>
              <a:rPr lang="it-IT" dirty="0" err="1"/>
              <a:t>students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25552AC9-A28B-4EBB-BEC8-0F608C26806F}"/>
              </a:ext>
            </a:extLst>
          </p:cNvPr>
          <p:cNvSpPr txBox="1"/>
          <p:nvPr/>
        </p:nvSpPr>
        <p:spPr>
          <a:xfrm>
            <a:off x="6062566" y="2258568"/>
            <a:ext cx="408860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Students and </a:t>
            </a:r>
            <a:r>
              <a:rPr lang="it-IT" dirty="0" err="1"/>
              <a:t>mentors</a:t>
            </a:r>
            <a:r>
              <a:rPr lang="it-IT" dirty="0"/>
              <a:t> </a:t>
            </a:r>
            <a:r>
              <a:rPr lang="it-IT" dirty="0" err="1"/>
              <a:t>keep</a:t>
            </a:r>
            <a:r>
              <a:rPr lang="it-IT" dirty="0"/>
              <a:t> in </a:t>
            </a:r>
            <a:r>
              <a:rPr lang="it-IT" dirty="0" err="1"/>
              <a:t>touch</a:t>
            </a:r>
            <a:r>
              <a:rPr lang="it-IT" dirty="0"/>
              <a:t> </a:t>
            </a:r>
            <a:r>
              <a:rPr lang="it-IT" dirty="0" err="1"/>
              <a:t>through</a:t>
            </a:r>
            <a:r>
              <a:rPr lang="it-IT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individual</a:t>
            </a:r>
            <a:r>
              <a:rPr lang="it-IT" dirty="0"/>
              <a:t> </a:t>
            </a:r>
            <a:r>
              <a:rPr lang="it-IT" dirty="0" err="1"/>
              <a:t>meetings</a:t>
            </a:r>
            <a:r>
              <a:rPr lang="it-IT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text </a:t>
            </a:r>
            <a:r>
              <a:rPr lang="it-IT" dirty="0" err="1"/>
              <a:t>messaging</a:t>
            </a:r>
            <a:r>
              <a:rPr lang="it-IT" dirty="0"/>
              <a:t> on social media</a:t>
            </a:r>
          </a:p>
        </p:txBody>
      </p:sp>
      <p:pic>
        <p:nvPicPr>
          <p:cNvPr id="4" name="Immagine 9" descr="Immagine che contiene interni, uomo, donna, tavolo&#10;&#10;Descrizione generata automaticamente">
            <a:extLst>
              <a:ext uri="{FF2B5EF4-FFF2-40B4-BE49-F238E27FC236}">
                <a16:creationId xmlns="" xmlns:a16="http://schemas.microsoft.com/office/drawing/2014/main" id="{A6B5D9B8-55ED-4966-9493-73265784BB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319" r="2051" b="21739"/>
          <a:stretch/>
        </p:blipFill>
        <p:spPr>
          <a:xfrm>
            <a:off x="963780" y="2993527"/>
            <a:ext cx="4910287" cy="3516344"/>
          </a:xfrm>
          <a:prstGeom prst="rect">
            <a:avLst/>
          </a:prstGeom>
        </p:spPr>
      </p:pic>
      <p:pic>
        <p:nvPicPr>
          <p:cNvPr id="11" name="slide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87318" y="54281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1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4000">
        <p:circle/>
      </p:transition>
    </mc:Choice>
    <mc:Fallback xmlns="">
      <p:transition spd="slow" advTm="2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EA807B1C-1D3C-4EDB-9942-727D01BCB90D}"/>
              </a:ext>
            </a:extLst>
          </p:cNvPr>
          <p:cNvSpPr txBox="1"/>
          <p:nvPr/>
        </p:nvSpPr>
        <p:spPr>
          <a:xfrm>
            <a:off x="604838" y="604837"/>
            <a:ext cx="49101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Getting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to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know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the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mentors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 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tella a 4 punte 3">
            <a:extLst>
              <a:ext uri="{FF2B5EF4-FFF2-40B4-BE49-F238E27FC236}">
                <a16:creationId xmlns="" xmlns:a16="http://schemas.microsoft.com/office/drawing/2014/main" id="{8D72E1DB-0E3B-410F-BFE5-07446028A6BC}"/>
              </a:ext>
            </a:extLst>
          </p:cNvPr>
          <p:cNvSpPr/>
          <p:nvPr/>
        </p:nvSpPr>
        <p:spPr>
          <a:xfrm>
            <a:off x="316705" y="3519488"/>
            <a:ext cx="285750" cy="26193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tella a 4 punte 4">
            <a:extLst>
              <a:ext uri="{FF2B5EF4-FFF2-40B4-BE49-F238E27FC236}">
                <a16:creationId xmlns="" xmlns:a16="http://schemas.microsoft.com/office/drawing/2014/main" id="{F1BE99AC-B213-4DC2-8230-A7D6EE6F284C}"/>
              </a:ext>
            </a:extLst>
          </p:cNvPr>
          <p:cNvSpPr/>
          <p:nvPr/>
        </p:nvSpPr>
        <p:spPr>
          <a:xfrm>
            <a:off x="316705" y="1257299"/>
            <a:ext cx="285750" cy="2619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tella a 4 punte 5">
            <a:extLst>
              <a:ext uri="{FF2B5EF4-FFF2-40B4-BE49-F238E27FC236}">
                <a16:creationId xmlns="" xmlns:a16="http://schemas.microsoft.com/office/drawing/2014/main" id="{B7F4CB4A-5D9E-4831-B992-7A8E78E33145}"/>
              </a:ext>
            </a:extLst>
          </p:cNvPr>
          <p:cNvSpPr/>
          <p:nvPr/>
        </p:nvSpPr>
        <p:spPr>
          <a:xfrm>
            <a:off x="316707" y="2424113"/>
            <a:ext cx="285749" cy="2619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tella a 4 punte 6">
            <a:extLst>
              <a:ext uri="{FF2B5EF4-FFF2-40B4-BE49-F238E27FC236}">
                <a16:creationId xmlns="" xmlns:a16="http://schemas.microsoft.com/office/drawing/2014/main" id="{ABC0CA7C-033B-4768-952C-40E39EC61F9A}"/>
              </a:ext>
            </a:extLst>
          </p:cNvPr>
          <p:cNvSpPr/>
          <p:nvPr/>
        </p:nvSpPr>
        <p:spPr>
          <a:xfrm>
            <a:off x="316705" y="5519738"/>
            <a:ext cx="285750" cy="2619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tella a 4 punte 7">
            <a:extLst>
              <a:ext uri="{FF2B5EF4-FFF2-40B4-BE49-F238E27FC236}">
                <a16:creationId xmlns="" xmlns:a16="http://schemas.microsoft.com/office/drawing/2014/main" id="{44890FA0-934A-4474-AB1F-D6D5C333FD49}"/>
              </a:ext>
            </a:extLst>
          </p:cNvPr>
          <p:cNvSpPr/>
          <p:nvPr/>
        </p:nvSpPr>
        <p:spPr>
          <a:xfrm>
            <a:off x="328229" y="4593196"/>
            <a:ext cx="285750" cy="26193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3251D43C-CEF5-4224-9E20-671A39198FB1}"/>
              </a:ext>
            </a:extLst>
          </p:cNvPr>
          <p:cNvSpPr txBox="1"/>
          <p:nvPr/>
        </p:nvSpPr>
        <p:spPr>
          <a:xfrm>
            <a:off x="604837" y="1259680"/>
            <a:ext cx="59578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Gaia’s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young</a:t>
            </a:r>
            <a:r>
              <a:rPr lang="it-IT" dirty="0"/>
              <a:t> Spanish </a:t>
            </a:r>
            <a:r>
              <a:rPr lang="it-IT" dirty="0" err="1"/>
              <a:t>teacher</a:t>
            </a: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2D9B5AF5-5DFA-4BCA-8D13-0ECE8CA06DAF}"/>
              </a:ext>
            </a:extLst>
          </p:cNvPr>
          <p:cNvSpPr txBox="1"/>
          <p:nvPr/>
        </p:nvSpPr>
        <p:spPr>
          <a:xfrm>
            <a:off x="604838" y="2426493"/>
            <a:ext cx="55530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Gabriele’s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mayor</a:t>
            </a:r>
            <a:r>
              <a:rPr lang="it-IT" dirty="0"/>
              <a:t> of Camaiore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30AE45FB-F80F-4E09-9823-794C47CB2E13}"/>
              </a:ext>
            </a:extLst>
          </p:cNvPr>
          <p:cNvSpPr txBox="1"/>
          <p:nvPr/>
        </p:nvSpPr>
        <p:spPr>
          <a:xfrm>
            <a:off x="604837" y="3426618"/>
            <a:ext cx="689847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/>
              <a:t>Costanza &amp; </a:t>
            </a:r>
            <a:r>
              <a:rPr lang="it-IT" dirty="0" err="1"/>
              <a:t>Angelica’s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book </a:t>
            </a:r>
            <a:r>
              <a:rPr lang="it-IT" dirty="0" err="1"/>
              <a:t>translator</a:t>
            </a:r>
            <a:r>
              <a:rPr lang="it-IT" dirty="0"/>
              <a:t>, illustrator and editor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="" xmlns:a16="http://schemas.microsoft.com/office/drawing/2014/main" id="{1F5D80EB-8DBA-4929-9EA2-BA190AD89C8C}"/>
              </a:ext>
            </a:extLst>
          </p:cNvPr>
          <p:cNvSpPr txBox="1"/>
          <p:nvPr/>
        </p:nvSpPr>
        <p:spPr>
          <a:xfrm>
            <a:off x="613979" y="4539499"/>
            <a:ext cx="66960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Caterina’s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 </a:t>
            </a:r>
            <a:r>
              <a:rPr lang="it-IT" dirty="0" err="1"/>
              <a:t>is</a:t>
            </a:r>
            <a:r>
              <a:rPr lang="it-IT" dirty="0"/>
              <a:t> a business woman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="" xmlns:a16="http://schemas.microsoft.com/office/drawing/2014/main" id="{ED6C618D-E0D4-4650-BD67-6A9C2C96DDB0}"/>
              </a:ext>
            </a:extLst>
          </p:cNvPr>
          <p:cNvSpPr txBox="1"/>
          <p:nvPr/>
        </p:nvSpPr>
        <p:spPr>
          <a:xfrm>
            <a:off x="613979" y="5500452"/>
            <a:ext cx="54578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Filippo’s</a:t>
            </a:r>
            <a:r>
              <a:rPr lang="it-IT" dirty="0"/>
              <a:t> </a:t>
            </a:r>
            <a:r>
              <a:rPr lang="it-IT" dirty="0" err="1"/>
              <a:t>mentor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lawyer</a:t>
            </a:r>
            <a:endParaRPr lang="it-IT" dirty="0"/>
          </a:p>
        </p:txBody>
      </p:sp>
      <p:pic>
        <p:nvPicPr>
          <p:cNvPr id="3" name="Immagine 13" descr="Immagine che contiene testo&#10;&#10;Descrizione generata automaticamente">
            <a:extLst>
              <a:ext uri="{FF2B5EF4-FFF2-40B4-BE49-F238E27FC236}">
                <a16:creationId xmlns="" xmlns:a16="http://schemas.microsoft.com/office/drawing/2014/main" id="{8DD9D5B3-1087-4AAF-89DA-55D9AB1118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70" r="1538" b="22899"/>
          <a:stretch/>
        </p:blipFill>
        <p:spPr>
          <a:xfrm>
            <a:off x="7141369" y="169069"/>
            <a:ext cx="2278968" cy="2313835"/>
          </a:xfrm>
          <a:prstGeom prst="rect">
            <a:avLst/>
          </a:prstGeom>
        </p:spPr>
      </p:pic>
      <p:pic>
        <p:nvPicPr>
          <p:cNvPr id="14" name="Immagine 14" descr="Immagine che contiene testo&#10;&#10;Descrizione generata automaticamente">
            <a:extLst>
              <a:ext uri="{FF2B5EF4-FFF2-40B4-BE49-F238E27FC236}">
                <a16:creationId xmlns="" xmlns:a16="http://schemas.microsoft.com/office/drawing/2014/main" id="{0624F6B4-4672-4E57-BDBC-4C6ABD7C06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26" t="21623" r="1210" b="21739"/>
          <a:stretch/>
        </p:blipFill>
        <p:spPr>
          <a:xfrm>
            <a:off x="7618320" y="4475630"/>
            <a:ext cx="2310304" cy="2319328"/>
          </a:xfrm>
          <a:prstGeom prst="rect">
            <a:avLst/>
          </a:prstGeom>
        </p:spPr>
      </p:pic>
      <p:pic>
        <p:nvPicPr>
          <p:cNvPr id="15" name="Immagine 15" descr="Immagine che contiene testo&#10;&#10;Descrizione generata automaticamente">
            <a:extLst>
              <a:ext uri="{FF2B5EF4-FFF2-40B4-BE49-F238E27FC236}">
                <a16:creationId xmlns="" xmlns:a16="http://schemas.microsoft.com/office/drawing/2014/main" id="{64B4E857-B251-4D81-8454-CB453FE162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8" r="3487" b="21449"/>
          <a:stretch/>
        </p:blipFill>
        <p:spPr>
          <a:xfrm>
            <a:off x="9560438" y="391084"/>
            <a:ext cx="2233864" cy="2454464"/>
          </a:xfrm>
          <a:prstGeom prst="rect">
            <a:avLst/>
          </a:prstGeom>
        </p:spPr>
      </p:pic>
      <p:pic>
        <p:nvPicPr>
          <p:cNvPr id="16" name="Immagine 16">
            <a:extLst>
              <a:ext uri="{FF2B5EF4-FFF2-40B4-BE49-F238E27FC236}">
                <a16:creationId xmlns="" xmlns:a16="http://schemas.microsoft.com/office/drawing/2014/main" id="{E5A41706-8367-4B97-B145-69938D8FB7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692" t="23188" r="11795" b="22435"/>
          <a:stretch/>
        </p:blipFill>
        <p:spPr>
          <a:xfrm>
            <a:off x="7939088" y="2492188"/>
            <a:ext cx="1986796" cy="1979764"/>
          </a:xfrm>
          <a:prstGeom prst="rect">
            <a:avLst/>
          </a:prstGeom>
        </p:spPr>
      </p:pic>
      <p:pic>
        <p:nvPicPr>
          <p:cNvPr id="17" name="Immagine 17">
            <a:extLst>
              <a:ext uri="{FF2B5EF4-FFF2-40B4-BE49-F238E27FC236}">
                <a16:creationId xmlns="" xmlns:a16="http://schemas.microsoft.com/office/drawing/2014/main" id="{677413B9-D190-4DF0-920B-636A90D2C4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2319" r="5949" b="21159"/>
          <a:stretch/>
        </p:blipFill>
        <p:spPr>
          <a:xfrm>
            <a:off x="9887509" y="3020966"/>
            <a:ext cx="2165683" cy="2101641"/>
          </a:xfrm>
          <a:prstGeom prst="rect">
            <a:avLst/>
          </a:prstGeom>
        </p:spPr>
      </p:pic>
      <p:pic>
        <p:nvPicPr>
          <p:cNvPr id="18" name="bie.wav">
            <a:hlinkClick r:id="" action="ppaction://media"/>
            <a:extLst>
              <a:ext uri="{FF2B5EF4-FFF2-40B4-BE49-F238E27FC236}">
                <a16:creationId xmlns="" xmlns:a16="http://schemas.microsoft.com/office/drawing/2014/main" id="{2A9E0A11-397E-BA41-85C3-EEC02991A6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90009" y="5781676"/>
            <a:ext cx="980792" cy="98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7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3000">
        <p:circle/>
      </p:transition>
    </mc:Choice>
    <mc:Fallback xmlns="">
      <p:transition spd="slow" advTm="3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Gaia 30 sec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2280182" y="2074899"/>
            <a:ext cx="5098060" cy="28039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D0FA7787-AC7D-4A24-8DAC-27FD339D9330}"/>
              </a:ext>
            </a:extLst>
          </p:cNvPr>
          <p:cNvSpPr txBox="1"/>
          <p:nvPr/>
        </p:nvSpPr>
        <p:spPr>
          <a:xfrm>
            <a:off x="640080" y="304481"/>
            <a:ext cx="78364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Alumni’s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feedback on the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mentoring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programme</a:t>
            </a:r>
            <a:endParaRPr lang="it-IT" sz="2400" dirty="0">
              <a:solidFill>
                <a:schemeClr val="accent1">
                  <a:lumMod val="75000"/>
                </a:schemeClr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690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0">
        <p:circle/>
      </p:transition>
    </mc:Choice>
    <mc:Fallback xmlns=""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Caterin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1900099" y="2069281"/>
            <a:ext cx="5919873" cy="3202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D0FA7787-AC7D-4A24-8DAC-27FD339D9330}"/>
              </a:ext>
            </a:extLst>
          </p:cNvPr>
          <p:cNvSpPr txBox="1"/>
          <p:nvPr/>
        </p:nvSpPr>
        <p:spPr>
          <a:xfrm>
            <a:off x="941832" y="158177"/>
            <a:ext cx="78364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Alumni’s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feedback on the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mentoring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programme</a:t>
            </a:r>
            <a:endParaRPr lang="it-IT" sz="2400" dirty="0">
              <a:solidFill>
                <a:schemeClr val="accent1">
                  <a:lumMod val="75000"/>
                </a:schemeClr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300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2000">
        <p:circle/>
      </p:transition>
    </mc:Choice>
    <mc:Fallback xmlns="">
      <p:transition spd="slow" advTm="5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Costanza e Angelica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7232" y="1112520"/>
            <a:ext cx="4968240" cy="4968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D0FA7787-AC7D-4A24-8DAC-27FD339D9330}"/>
              </a:ext>
            </a:extLst>
          </p:cNvPr>
          <p:cNvSpPr txBox="1"/>
          <p:nvPr/>
        </p:nvSpPr>
        <p:spPr>
          <a:xfrm>
            <a:off x="640080" y="304481"/>
            <a:ext cx="78364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Alumni’s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feedback on the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mentoring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programme</a:t>
            </a:r>
            <a:endParaRPr lang="it-IT" sz="2400" dirty="0">
              <a:solidFill>
                <a:schemeClr val="accent1">
                  <a:lumMod val="75000"/>
                </a:schemeClr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4077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3000">
        <p:circle/>
      </p:transition>
    </mc:Choice>
    <mc:Fallback>
      <p:transition spd="slow" advTm="10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407A003E-5C9D-4855-A650-1D7627A8EBE9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33E0CD2D-8784-415C-BDB2-215BA694E2D7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7D7A0F65-C2D8-4C07-BB4B-1862D8A0C73D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2077C21D-849A-46B0-99E9-06801C53ED80}"/>
              </a:ext>
            </a:extLst>
          </p:cNvPr>
          <p:cNvSpPr txBox="1"/>
          <p:nvPr/>
        </p:nvSpPr>
        <p:spPr>
          <a:xfrm>
            <a:off x="338328" y="502771"/>
            <a:ext cx="8348472" cy="52322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The future of the </a:t>
            </a:r>
            <a:r>
              <a:rPr lang="it-IT" sz="28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mentoring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</a:t>
            </a:r>
            <a:r>
              <a:rPr lang="it-IT" sz="28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programme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</a:t>
            </a:r>
            <a:r>
              <a:rPr lang="it-IT" sz="28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at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Chini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2C26965-95F5-47FD-A2E3-3829E5582720}"/>
              </a:ext>
            </a:extLst>
          </p:cNvPr>
          <p:cNvSpPr txBox="1"/>
          <p:nvPr/>
        </p:nvSpPr>
        <p:spPr>
          <a:xfrm rot="-10800000" flipV="1">
            <a:off x="949526" y="2487299"/>
            <a:ext cx="6146218" cy="120032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400" dirty="0" err="1">
                <a:latin typeface="Franklin Gothic Book" panose="020B0503020102020204" pitchFamily="34" charset="0"/>
                <a:ea typeface="+mn-lt"/>
                <a:cs typeface="+mn-lt"/>
              </a:rPr>
              <a:t>Despite</a:t>
            </a:r>
            <a:r>
              <a:rPr lang="it-IT" sz="2400" dirty="0">
                <a:latin typeface="Franklin Gothic Book" panose="020B0503020102020204" pitchFamily="34" charset="0"/>
                <a:ea typeface="+mn-lt"/>
                <a:cs typeface="+mn-lt"/>
              </a:rPr>
              <a:t> the </a:t>
            </a:r>
            <a:r>
              <a:rPr lang="it-IT" sz="2400" dirty="0" err="1">
                <a:latin typeface="Franklin Gothic Book" panose="020B0503020102020204" pitchFamily="34" charset="0"/>
                <a:ea typeface="+mn-lt"/>
                <a:cs typeface="+mn-lt"/>
              </a:rPr>
              <a:t>Pandemic</a:t>
            </a:r>
            <a:r>
              <a:rPr lang="it-IT" sz="2400" dirty="0">
                <a:latin typeface="Franklin Gothic Book" panose="020B0503020102020204" pitchFamily="34" charset="0"/>
                <a:ea typeface="+mn-lt"/>
                <a:cs typeface="+mn-lt"/>
              </a:rPr>
              <a:t>, </a:t>
            </a:r>
            <a:r>
              <a:rPr lang="it-IT" sz="2400" dirty="0" err="1">
                <a:latin typeface="Franklin Gothic Book" panose="020B0503020102020204" pitchFamily="34" charset="0"/>
                <a:ea typeface="+mn-lt"/>
                <a:cs typeface="+mn-lt"/>
              </a:rPr>
              <a:t>we</a:t>
            </a:r>
            <a:r>
              <a:rPr lang="it-IT" sz="2400" dirty="0">
                <a:latin typeface="Franklin Gothic Book" panose="020B0503020102020204" pitchFamily="34" charset="0"/>
                <a:ea typeface="+mn-lt"/>
                <a:cs typeface="+mn-lt"/>
              </a:rPr>
              <a:t> </a:t>
            </a:r>
            <a:r>
              <a:rPr lang="it-IT" sz="2400" dirty="0" err="1">
                <a:latin typeface="Franklin Gothic Book" panose="020B0503020102020204" pitchFamily="34" charset="0"/>
                <a:ea typeface="+mn-lt"/>
                <a:cs typeface="+mn-lt"/>
              </a:rPr>
              <a:t>have</a:t>
            </a:r>
            <a:r>
              <a:rPr lang="it-IT" sz="2400" dirty="0">
                <a:latin typeface="Franklin Gothic Book" panose="020B0503020102020204" pitchFamily="34" charset="0"/>
                <a:ea typeface="+mn-lt"/>
                <a:cs typeface="+mn-lt"/>
              </a:rPr>
              <a:t> </a:t>
            </a:r>
            <a:r>
              <a:rPr lang="it-IT" sz="2400" dirty="0" err="1">
                <a:latin typeface="Franklin Gothic Book" panose="020B0503020102020204" pitchFamily="34" charset="0"/>
                <a:ea typeface="+mn-lt"/>
                <a:cs typeface="+mn-lt"/>
              </a:rPr>
              <a:t>decided</a:t>
            </a:r>
            <a:r>
              <a:rPr lang="it-IT" sz="2400" dirty="0">
                <a:latin typeface="Franklin Gothic Book" panose="020B0503020102020204" pitchFamily="34" charset="0"/>
                <a:ea typeface="+mn-lt"/>
                <a:cs typeface="+mn-lt"/>
              </a:rPr>
              <a:t> </a:t>
            </a:r>
          </a:p>
          <a:p>
            <a:pPr algn="ctr"/>
            <a:r>
              <a:rPr lang="it-IT" sz="2400" i="1" u="sng" dirty="0">
                <a:latin typeface="Franklin Gothic Book" panose="020B0503020102020204" pitchFamily="34" charset="0"/>
                <a:ea typeface="+mn-lt"/>
                <a:cs typeface="+mn-lt"/>
              </a:rPr>
              <a:t>to </a:t>
            </a:r>
            <a:r>
              <a:rPr lang="it-IT" sz="2400" i="1" u="sng" dirty="0" err="1">
                <a:latin typeface="Franklin Gothic Book" panose="020B0503020102020204" pitchFamily="34" charset="0"/>
                <a:ea typeface="+mn-lt"/>
                <a:cs typeface="+mn-lt"/>
              </a:rPr>
              <a:t>carry</a:t>
            </a:r>
            <a:r>
              <a:rPr lang="it-IT" sz="2400" i="1" u="sng" dirty="0">
                <a:latin typeface="Franklin Gothic Book" panose="020B0503020102020204" pitchFamily="34" charset="0"/>
                <a:ea typeface="+mn-lt"/>
                <a:cs typeface="+mn-lt"/>
              </a:rPr>
              <a:t> on with the </a:t>
            </a:r>
            <a:r>
              <a:rPr lang="it-IT" sz="2400" i="1" u="sng" dirty="0" err="1">
                <a:latin typeface="Franklin Gothic Book" panose="020B0503020102020204" pitchFamily="34" charset="0"/>
                <a:ea typeface="+mn-lt"/>
                <a:cs typeface="+mn-lt"/>
              </a:rPr>
              <a:t>programme</a:t>
            </a:r>
            <a:endParaRPr lang="it-IT" sz="2400" i="1" u="sng" dirty="0">
              <a:latin typeface="Franklin Gothic Book" panose="020B0503020102020204" pitchFamily="34" charset="0"/>
            </a:endParaRPr>
          </a:p>
          <a:p>
            <a:pPr algn="ctr"/>
            <a:endParaRPr lang="it-IT" sz="2400" b="1" dirty="0">
              <a:solidFill>
                <a:schemeClr val="accent1"/>
              </a:solidFill>
            </a:endParaRPr>
          </a:p>
        </p:txBody>
      </p:sp>
      <p:pic>
        <p:nvPicPr>
          <p:cNvPr id="11" name="Immagine 11">
            <a:extLst>
              <a:ext uri="{FF2B5EF4-FFF2-40B4-BE49-F238E27FC236}">
                <a16:creationId xmlns="" xmlns:a16="http://schemas.microsoft.com/office/drawing/2014/main" id="{C1D02EEC-287B-492E-883B-D3F692D3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249" y="2202200"/>
            <a:ext cx="2743200" cy="2743200"/>
          </a:xfrm>
          <a:prstGeom prst="rect">
            <a:avLst/>
          </a:prstGeom>
        </p:spPr>
      </p:pic>
      <p:pic>
        <p:nvPicPr>
          <p:cNvPr id="7" name="slide11Audio da michel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05247" y="57508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97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6000">
        <p:circle/>
      </p:transition>
    </mc:Choice>
    <mc:Fallback>
      <p:transition spd="slow" advTm="1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0AA4C5A7-EC0C-465C-9D9A-66D31651302A}"/>
              </a:ext>
            </a:extLst>
          </p:cNvPr>
          <p:cNvSpPr txBox="1"/>
          <p:nvPr/>
        </p:nvSpPr>
        <p:spPr>
          <a:xfrm>
            <a:off x="961630" y="518814"/>
            <a:ext cx="6943271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Planning  for the </a:t>
            </a:r>
            <a:r>
              <a:rPr lang="it-IT" sz="3200" dirty="0" err="1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year</a:t>
            </a: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Comic Sans MS"/>
              </a:rPr>
              <a:t> 2020/2021</a:t>
            </a:r>
          </a:p>
          <a:p>
            <a:endParaRPr lang="it-IT" dirty="0">
              <a:solidFill>
                <a:srgbClr val="EB3D9F"/>
              </a:solidFill>
              <a:latin typeface="Lucida Handwriting"/>
              <a:cs typeface="Segoe UI"/>
            </a:endParaRPr>
          </a:p>
          <a:p>
            <a:endParaRPr lang="it-IT" dirty="0">
              <a:solidFill>
                <a:srgbClr val="EB3D9F"/>
              </a:solidFill>
              <a:latin typeface="Lucida Handwriting"/>
              <a:cs typeface="Segoe UI"/>
            </a:endParaRPr>
          </a:p>
          <a:p>
            <a:endParaRPr lang="it-IT" dirty="0">
              <a:solidFill>
                <a:srgbClr val="EB3D9F"/>
              </a:solidFill>
              <a:latin typeface="Lucida Handwriting"/>
              <a:cs typeface="Segoe UI"/>
            </a:endParaRPr>
          </a:p>
          <a:p>
            <a:endParaRPr lang="it-IT" dirty="0">
              <a:solidFill>
                <a:srgbClr val="EB3D9F"/>
              </a:solidFill>
              <a:latin typeface="Lucida Handwriting"/>
              <a:cs typeface="Segoe UI"/>
            </a:endParaRPr>
          </a:p>
          <a:p>
            <a:r>
              <a:rPr lang="it-IT" dirty="0" err="1">
                <a:solidFill>
                  <a:srgbClr val="EB3D9F"/>
                </a:solidFill>
                <a:latin typeface="Lucida Handwriting"/>
                <a:cs typeface="Segoe UI"/>
              </a:rPr>
              <a:t>February</a:t>
            </a:r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-April 2021</a:t>
            </a:r>
            <a:r>
              <a:rPr lang="it-IT" dirty="0">
                <a:cs typeface="Segoe UI"/>
              </a:rPr>
              <a:t>: </a:t>
            </a:r>
            <a:r>
              <a:rPr lang="it-IT" dirty="0" err="1">
                <a:cs typeface="Segoe UI"/>
              </a:rPr>
              <a:t>programme</a:t>
            </a:r>
            <a:r>
              <a:rPr lang="it-IT" dirty="0">
                <a:cs typeface="Segoe UI"/>
              </a:rPr>
              <a:t> </a:t>
            </a:r>
            <a:r>
              <a:rPr lang="it-IT" dirty="0" err="1">
                <a:cs typeface="Segoe UI"/>
              </a:rPr>
              <a:t>dissemination</a:t>
            </a:r>
            <a:r>
              <a:rPr lang="it-IT" dirty="0">
                <a:cs typeface="Segoe UI"/>
              </a:rPr>
              <a:t> </a:t>
            </a:r>
            <a:r>
              <a:rPr lang="en-US" dirty="0">
                <a:cs typeface="Segoe UI"/>
              </a:rPr>
              <a:t>​</a:t>
            </a:r>
          </a:p>
          <a:p>
            <a:r>
              <a:rPr lang="it-IT" dirty="0">
                <a:cs typeface="Segoe UI"/>
              </a:rPr>
              <a:t>​</a:t>
            </a:r>
          </a:p>
          <a:p>
            <a:r>
              <a:rPr lang="it-IT" dirty="0" err="1">
                <a:solidFill>
                  <a:srgbClr val="EB3D9F"/>
                </a:solidFill>
                <a:latin typeface="Lucida Handwriting"/>
                <a:cs typeface="Segoe UI"/>
              </a:rPr>
              <a:t>May-June</a:t>
            </a:r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 2021</a:t>
            </a:r>
            <a:r>
              <a:rPr lang="it-IT" dirty="0">
                <a:cs typeface="Segoe UI"/>
              </a:rPr>
              <a:t>: </a:t>
            </a:r>
            <a:r>
              <a:rPr lang="it-IT" dirty="0" err="1">
                <a:cs typeface="Segoe UI"/>
              </a:rPr>
              <a:t>letters</a:t>
            </a:r>
            <a:r>
              <a:rPr lang="it-IT" dirty="0">
                <a:cs typeface="Segoe UI"/>
              </a:rPr>
              <a:t> of </a:t>
            </a:r>
            <a:r>
              <a:rPr lang="it-IT" dirty="0" err="1">
                <a:cs typeface="Segoe UI"/>
              </a:rPr>
              <a:t>application</a:t>
            </a:r>
            <a:r>
              <a:rPr lang="it-IT" dirty="0">
                <a:cs typeface="Segoe UI"/>
              </a:rPr>
              <a:t>​</a:t>
            </a:r>
          </a:p>
          <a:p>
            <a:r>
              <a:rPr lang="it-IT" dirty="0">
                <a:cs typeface="Segoe UI"/>
              </a:rPr>
              <a:t>​</a:t>
            </a:r>
          </a:p>
          <a:p>
            <a:r>
              <a:rPr lang="it-IT" dirty="0" err="1">
                <a:solidFill>
                  <a:srgbClr val="EB3D9F"/>
                </a:solidFill>
                <a:latin typeface="Lucida Handwriting"/>
                <a:cs typeface="Segoe UI"/>
              </a:rPr>
              <a:t>Juli-Septembe</a:t>
            </a:r>
            <a:r>
              <a:rPr lang="it-IT" dirty="0" err="1">
                <a:solidFill>
                  <a:srgbClr val="EB3D9F"/>
                </a:solidFill>
                <a:cs typeface="Segoe UI"/>
              </a:rPr>
              <a:t>r</a:t>
            </a:r>
            <a:r>
              <a:rPr lang="it-IT" dirty="0">
                <a:solidFill>
                  <a:srgbClr val="EB3D9F"/>
                </a:solidFill>
                <a:cs typeface="Segoe UI"/>
              </a:rPr>
              <a:t> </a:t>
            </a:r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2021</a:t>
            </a:r>
            <a:r>
              <a:rPr lang="it-IT" dirty="0">
                <a:cs typeface="Segoe UI"/>
              </a:rPr>
              <a:t>: </a:t>
            </a:r>
            <a:r>
              <a:rPr lang="it-IT" dirty="0" err="1">
                <a:cs typeface="Segoe UI"/>
              </a:rPr>
              <a:t>search</a:t>
            </a:r>
            <a:r>
              <a:rPr lang="it-IT" dirty="0">
                <a:cs typeface="Segoe UI"/>
              </a:rPr>
              <a:t> for </a:t>
            </a:r>
            <a:r>
              <a:rPr lang="it-IT" dirty="0" err="1">
                <a:cs typeface="Segoe UI"/>
              </a:rPr>
              <a:t>mentors</a:t>
            </a:r>
            <a:r>
              <a:rPr lang="it-IT" dirty="0">
                <a:cs typeface="Segoe UI"/>
              </a:rPr>
              <a:t>​</a:t>
            </a:r>
          </a:p>
          <a:p>
            <a:r>
              <a:rPr lang="it-IT" dirty="0">
                <a:cs typeface="Segoe UI"/>
              </a:rPr>
              <a:t>​</a:t>
            </a:r>
          </a:p>
          <a:p>
            <a:r>
              <a:rPr lang="it-IT" dirty="0" err="1">
                <a:solidFill>
                  <a:srgbClr val="EB3D9F"/>
                </a:solidFill>
                <a:latin typeface="Lucida Handwriting"/>
                <a:cs typeface="Segoe UI"/>
              </a:rPr>
              <a:t>December</a:t>
            </a:r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 2021</a:t>
            </a:r>
            <a:r>
              <a:rPr lang="it-IT" dirty="0">
                <a:cs typeface="Segoe UI"/>
              </a:rPr>
              <a:t>: first </a:t>
            </a:r>
            <a:r>
              <a:rPr lang="it-IT" dirty="0" err="1">
                <a:cs typeface="Segoe UI"/>
              </a:rPr>
              <a:t>mentors</a:t>
            </a:r>
            <a:r>
              <a:rPr lang="it-IT" dirty="0">
                <a:cs typeface="Segoe UI"/>
              </a:rPr>
              <a:t>- </a:t>
            </a:r>
            <a:r>
              <a:rPr lang="it-IT" dirty="0" err="1">
                <a:cs typeface="Segoe UI"/>
              </a:rPr>
              <a:t>mentees</a:t>
            </a:r>
            <a:r>
              <a:rPr lang="it-IT" dirty="0">
                <a:cs typeface="Segoe UI"/>
              </a:rPr>
              <a:t> meeting</a:t>
            </a:r>
            <a:r>
              <a:rPr lang="en-US" dirty="0">
                <a:cs typeface="Segoe UI"/>
              </a:rPr>
              <a:t>​</a:t>
            </a:r>
          </a:p>
          <a:p>
            <a:r>
              <a:rPr lang="it-IT" dirty="0">
                <a:cs typeface="Segoe UI"/>
              </a:rPr>
              <a:t>​</a:t>
            </a:r>
          </a:p>
          <a:p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March 2022</a:t>
            </a:r>
            <a:r>
              <a:rPr lang="it-IT" dirty="0">
                <a:cs typeface="Segoe UI"/>
              </a:rPr>
              <a:t>: </a:t>
            </a:r>
            <a:r>
              <a:rPr lang="it-IT" dirty="0" err="1">
                <a:cs typeface="Segoe UI"/>
              </a:rPr>
              <a:t>second</a:t>
            </a:r>
            <a:r>
              <a:rPr lang="it-IT" dirty="0">
                <a:cs typeface="Segoe UI"/>
              </a:rPr>
              <a:t> </a:t>
            </a:r>
            <a:r>
              <a:rPr lang="it-IT" dirty="0" err="1">
                <a:cs typeface="Segoe UI"/>
              </a:rPr>
              <a:t>mentor</a:t>
            </a:r>
            <a:r>
              <a:rPr lang="it-IT" dirty="0">
                <a:cs typeface="Segoe UI"/>
              </a:rPr>
              <a:t>- </a:t>
            </a:r>
            <a:r>
              <a:rPr lang="it-IT" dirty="0" err="1">
                <a:cs typeface="Segoe UI"/>
              </a:rPr>
              <a:t>mentees</a:t>
            </a:r>
            <a:r>
              <a:rPr lang="it-IT" dirty="0">
                <a:cs typeface="Segoe UI"/>
              </a:rPr>
              <a:t> meeting</a:t>
            </a:r>
            <a:r>
              <a:rPr lang="en-US" dirty="0">
                <a:cs typeface="Segoe UI"/>
              </a:rPr>
              <a:t>​</a:t>
            </a:r>
          </a:p>
          <a:p>
            <a:r>
              <a:rPr lang="it-IT" dirty="0">
                <a:cs typeface="Segoe UI"/>
              </a:rPr>
              <a:t>​</a:t>
            </a:r>
          </a:p>
          <a:p>
            <a:r>
              <a:rPr lang="it-IT" dirty="0" err="1">
                <a:solidFill>
                  <a:srgbClr val="EB3D9F"/>
                </a:solidFill>
                <a:latin typeface="Lucida Handwriting"/>
                <a:cs typeface="Segoe UI"/>
              </a:rPr>
              <a:t>June</a:t>
            </a:r>
            <a:r>
              <a:rPr lang="it-IT" dirty="0">
                <a:solidFill>
                  <a:srgbClr val="EB3D9F"/>
                </a:solidFill>
                <a:latin typeface="Lucida Handwriting"/>
                <a:cs typeface="Segoe UI"/>
              </a:rPr>
              <a:t> 2022</a:t>
            </a:r>
            <a:r>
              <a:rPr lang="it-IT" dirty="0">
                <a:cs typeface="Segoe UI"/>
              </a:rPr>
              <a:t>: </a:t>
            </a:r>
            <a:r>
              <a:rPr lang="it-IT" dirty="0" err="1">
                <a:cs typeface="Segoe UI"/>
              </a:rPr>
              <a:t>mentoring</a:t>
            </a:r>
            <a:r>
              <a:rPr lang="it-IT" dirty="0">
                <a:cs typeface="Segoe UI"/>
              </a:rPr>
              <a:t> </a:t>
            </a:r>
            <a:r>
              <a:rPr lang="it-IT" dirty="0" err="1">
                <a:cs typeface="Segoe UI"/>
              </a:rPr>
              <a:t>programme</a:t>
            </a:r>
            <a:r>
              <a:rPr lang="it-IT" dirty="0">
                <a:cs typeface="Segoe UI"/>
              </a:rPr>
              <a:t> </a:t>
            </a:r>
            <a:r>
              <a:rPr lang="it-IT" dirty="0" err="1">
                <a:cs typeface="Segoe UI"/>
              </a:rPr>
              <a:t>evaluation</a:t>
            </a:r>
            <a:r>
              <a:rPr lang="it-IT" dirty="0">
                <a:cs typeface="Segoe UI"/>
              </a:rPr>
              <a:t>​</a:t>
            </a:r>
          </a:p>
        </p:txBody>
      </p:sp>
      <p:pic>
        <p:nvPicPr>
          <p:cNvPr id="7" name="Immagine 7">
            <a:extLst>
              <a:ext uri="{FF2B5EF4-FFF2-40B4-BE49-F238E27FC236}">
                <a16:creationId xmlns="" xmlns:a16="http://schemas.microsoft.com/office/drawing/2014/main" id="{1532344A-6C09-4F56-B176-B7EE6AC52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065" y="2666840"/>
            <a:ext cx="3519577" cy="23472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4slide 12 Audio da michel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94894" y="57329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32FDDB79FE32F4D939A23FA1018FBF3" ma:contentTypeVersion="12" ma:contentTypeDescription="Creare un nuovo documento." ma:contentTypeScope="" ma:versionID="56688d9f10ef74ab22a7dfa4ca9f45c9">
  <xsd:schema xmlns:xsd="http://www.w3.org/2001/XMLSchema" xmlns:xs="http://www.w3.org/2001/XMLSchema" xmlns:p="http://schemas.microsoft.com/office/2006/metadata/properties" xmlns:ns2="97f9576b-3c18-422b-bb0e-93d5bfd9b72d" xmlns:ns3="21df82b4-49e0-40ed-a749-945a40e1b608" targetNamespace="http://schemas.microsoft.com/office/2006/metadata/properties" ma:root="true" ma:fieldsID="df9c0d2b430d28943a626f3b9bce53ce" ns2:_="" ns3:_="">
    <xsd:import namespace="97f9576b-3c18-422b-bb0e-93d5bfd9b72d"/>
    <xsd:import namespace="21df82b4-49e0-40ed-a749-945a40e1b6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9576b-3c18-422b-bb0e-93d5bfd9b7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f82b4-49e0-40ed-a749-945a40e1b6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6F6CD7-CB44-444E-B2DE-617973F4B2F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97f9576b-3c18-422b-bb0e-93d5bfd9b72d"/>
    <ds:schemaRef ds:uri="21df82b4-49e0-40ed-a749-945a40e1b608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F8ABCE-8157-4D9B-93FD-63D51F713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535A59-C493-49D7-A267-7C83C896C3B7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</TotalTime>
  <Words>199</Words>
  <Application>Microsoft Office PowerPoint</Application>
  <PresentationFormat>Widescreen</PresentationFormat>
  <Paragraphs>61</Paragraphs>
  <Slides>12</Slides>
  <Notes>0</Notes>
  <HiddenSlides>0</HiddenSlides>
  <MMClips>12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5" baseType="lpstr">
      <vt:lpstr>Arial</vt:lpstr>
      <vt:lpstr>Bodoni MT Black</vt:lpstr>
      <vt:lpstr>Bradley Hand</vt:lpstr>
      <vt:lpstr>Brush Script MT</vt:lpstr>
      <vt:lpstr>Calibri</vt:lpstr>
      <vt:lpstr>Comic Sans MS</vt:lpstr>
      <vt:lpstr>Forte</vt:lpstr>
      <vt:lpstr>Franklin Gothic Book</vt:lpstr>
      <vt:lpstr>Franklin Gothic Medium</vt:lpstr>
      <vt:lpstr>Lucida Handwriting</vt:lpstr>
      <vt:lpstr>Segoe UI</vt:lpstr>
      <vt:lpstr>Wingdings 3</vt:lpstr>
      <vt:lpstr>Sfaccettatura</vt:lpstr>
      <vt:lpstr>                 ERASMUS+         DIGITAL MEETING 2020</vt:lpstr>
      <vt:lpstr>How was the mentoring programme at Chini?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2020</dc:title>
  <dc:creator>Utente</dc:creator>
  <cp:lastModifiedBy>Michela Michela</cp:lastModifiedBy>
  <cp:revision>356</cp:revision>
  <dcterms:created xsi:type="dcterms:W3CDTF">2020-11-11T17:37:03Z</dcterms:created>
  <dcterms:modified xsi:type="dcterms:W3CDTF">2020-11-20T21:15:16Z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0x010100932FDDB79FE32F4D939A23FA1018FBF3</vt:lpwstr>
  </property>
</Properties>
</file>